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342" r:id="rId2"/>
    <p:sldId id="343" r:id="rId3"/>
    <p:sldId id="344" r:id="rId4"/>
    <p:sldId id="345" r:id="rId5"/>
    <p:sldId id="346" r:id="rId6"/>
    <p:sldId id="347" r:id="rId7"/>
    <p:sldId id="348" r:id="rId8"/>
    <p:sldId id="349" r:id="rId9"/>
    <p:sldId id="350" r:id="rId10"/>
    <p:sldId id="359" r:id="rId11"/>
    <p:sldId id="360" r:id="rId12"/>
    <p:sldId id="356" r:id="rId13"/>
    <p:sldId id="358" r:id="rId14"/>
    <p:sldId id="361" r:id="rId15"/>
    <p:sldId id="262" r:id="rId16"/>
    <p:sldId id="263" r:id="rId17"/>
    <p:sldId id="362" r:id="rId18"/>
    <p:sldId id="363" r:id="rId19"/>
    <p:sldId id="446" r:id="rId20"/>
    <p:sldId id="364" r:id="rId21"/>
    <p:sldId id="365" r:id="rId22"/>
    <p:sldId id="366" r:id="rId23"/>
    <p:sldId id="367" r:id="rId24"/>
    <p:sldId id="368" r:id="rId25"/>
    <p:sldId id="369" r:id="rId26"/>
    <p:sldId id="370" r:id="rId27"/>
    <p:sldId id="371" r:id="rId28"/>
    <p:sldId id="372" r:id="rId29"/>
    <p:sldId id="373" r:id="rId30"/>
    <p:sldId id="374" r:id="rId31"/>
    <p:sldId id="379" r:id="rId32"/>
    <p:sldId id="375" r:id="rId33"/>
    <p:sldId id="380" r:id="rId34"/>
    <p:sldId id="381" r:id="rId35"/>
    <p:sldId id="382"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383" r:id="rId49"/>
    <p:sldId id="402" r:id="rId50"/>
    <p:sldId id="403" r:id="rId51"/>
    <p:sldId id="404" r:id="rId52"/>
    <p:sldId id="405" r:id="rId53"/>
    <p:sldId id="406" r:id="rId54"/>
    <p:sldId id="407" r:id="rId55"/>
    <p:sldId id="408" r:id="rId56"/>
    <p:sldId id="409" r:id="rId57"/>
    <p:sldId id="410" r:id="rId58"/>
    <p:sldId id="411" r:id="rId59"/>
    <p:sldId id="412" r:id="rId60"/>
    <p:sldId id="413" r:id="rId61"/>
    <p:sldId id="414" r:id="rId62"/>
    <p:sldId id="415" r:id="rId63"/>
    <p:sldId id="416" r:id="rId64"/>
    <p:sldId id="417" r:id="rId65"/>
    <p:sldId id="418" r:id="rId66"/>
    <p:sldId id="384" r:id="rId67"/>
    <p:sldId id="419" r:id="rId68"/>
    <p:sldId id="420" r:id="rId69"/>
    <p:sldId id="421" r:id="rId70"/>
    <p:sldId id="422" r:id="rId71"/>
    <p:sldId id="423" r:id="rId72"/>
    <p:sldId id="424" r:id="rId73"/>
    <p:sldId id="425" r:id="rId74"/>
    <p:sldId id="426" r:id="rId75"/>
    <p:sldId id="427" r:id="rId76"/>
    <p:sldId id="385" r:id="rId77"/>
    <p:sldId id="428" r:id="rId78"/>
    <p:sldId id="429" r:id="rId79"/>
    <p:sldId id="430" r:id="rId80"/>
    <p:sldId id="431" r:id="rId81"/>
    <p:sldId id="432" r:id="rId82"/>
    <p:sldId id="386" r:id="rId83"/>
    <p:sldId id="433" r:id="rId84"/>
    <p:sldId id="436" r:id="rId85"/>
    <p:sldId id="439" r:id="rId86"/>
    <p:sldId id="435" r:id="rId87"/>
    <p:sldId id="434" r:id="rId88"/>
    <p:sldId id="437" r:id="rId89"/>
    <p:sldId id="438" r:id="rId90"/>
    <p:sldId id="440" r:id="rId91"/>
    <p:sldId id="441" r:id="rId92"/>
    <p:sldId id="387" r:id="rId93"/>
    <p:sldId id="442" r:id="rId94"/>
    <p:sldId id="443" r:id="rId95"/>
    <p:sldId id="444" r:id="rId96"/>
    <p:sldId id="445" r:id="rId97"/>
    <p:sldId id="388" r:id="rId98"/>
    <p:sldId id="389"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Logistics, Intro, &amp; Motors" id="{A88809C3-449F-4283-BEA5-514E36700997}">
          <p14:sldIdLst>
            <p14:sldId id="342"/>
            <p14:sldId id="343"/>
            <p14:sldId id="344"/>
            <p14:sldId id="345"/>
            <p14:sldId id="346"/>
            <p14:sldId id="347"/>
            <p14:sldId id="348"/>
            <p14:sldId id="349"/>
            <p14:sldId id="350"/>
            <p14:sldId id="359"/>
            <p14:sldId id="360"/>
            <p14:sldId id="356"/>
            <p14:sldId id="358"/>
            <p14:sldId id="361"/>
            <p14:sldId id="262"/>
            <p14:sldId id="263"/>
            <p14:sldId id="362"/>
            <p14:sldId id="363"/>
            <p14:sldId id="446"/>
            <p14:sldId id="364"/>
            <p14:sldId id="365"/>
            <p14:sldId id="366"/>
            <p14:sldId id="367"/>
            <p14:sldId id="368"/>
            <p14:sldId id="369"/>
            <p14:sldId id="370"/>
            <p14:sldId id="371"/>
            <p14:sldId id="372"/>
            <p14:sldId id="373"/>
            <p14:sldId id="374"/>
            <p14:sldId id="379"/>
            <p14:sldId id="375"/>
            <p14:sldId id="380"/>
            <p14:sldId id="381"/>
          </p14:sldIdLst>
        </p14:section>
        <p14:section name="Week 2: Wait &amp; Loop" id="{2F2AE28F-A184-4843-A381-87830CD07E8C}">
          <p14:sldIdLst>
            <p14:sldId id="382"/>
            <p14:sldId id="390"/>
            <p14:sldId id="391"/>
            <p14:sldId id="392"/>
            <p14:sldId id="393"/>
            <p14:sldId id="394"/>
            <p14:sldId id="395"/>
            <p14:sldId id="396"/>
            <p14:sldId id="397"/>
            <p14:sldId id="398"/>
            <p14:sldId id="399"/>
            <p14:sldId id="400"/>
            <p14:sldId id="401"/>
          </p14:sldIdLst>
        </p14:section>
        <p14:section name="Week 3: Sound Block &amp; Sensors" id="{1BEC47D9-AED3-415A-BBC4-006D143DD652}">
          <p14:sldIdLst>
            <p14:sldId id="383"/>
            <p14:sldId id="402"/>
            <p14:sldId id="403"/>
            <p14:sldId id="404"/>
            <p14:sldId id="405"/>
            <p14:sldId id="406"/>
            <p14:sldId id="407"/>
            <p14:sldId id="408"/>
            <p14:sldId id="409"/>
            <p14:sldId id="410"/>
            <p14:sldId id="411"/>
            <p14:sldId id="412"/>
            <p14:sldId id="413"/>
            <p14:sldId id="414"/>
            <p14:sldId id="415"/>
            <p14:sldId id="416"/>
            <p14:sldId id="417"/>
            <p14:sldId id="418"/>
          </p14:sldIdLst>
        </p14:section>
        <p14:section name="Week 4: Colour Sensor &amp; Switches" id="{824B6A77-6A96-4F32-B067-BFF468CA19EC}">
          <p14:sldIdLst>
            <p14:sldId id="384"/>
            <p14:sldId id="419"/>
            <p14:sldId id="420"/>
            <p14:sldId id="421"/>
            <p14:sldId id="422"/>
            <p14:sldId id="423"/>
            <p14:sldId id="424"/>
            <p14:sldId id="425"/>
            <p14:sldId id="426"/>
            <p14:sldId id="427"/>
          </p14:sldIdLst>
        </p14:section>
        <p14:section name="Week 5: Buffalo Bumper Car &amp; Door Alarm" id="{99D050AD-CCF1-409C-B35D-3F131019BDDF}">
          <p14:sldIdLst>
            <p14:sldId id="385"/>
            <p14:sldId id="428"/>
            <p14:sldId id="429"/>
            <p14:sldId id="430"/>
            <p14:sldId id="431"/>
            <p14:sldId id="432"/>
          </p14:sldIdLst>
        </p14:section>
        <p14:section name="Week 6: My Block &amp; Mini Rover" id="{7AE98B90-7411-4519-BFF7-7D9152059B82}">
          <p14:sldIdLst>
            <p14:sldId id="386"/>
            <p14:sldId id="433"/>
            <p14:sldId id="436"/>
            <p14:sldId id="439"/>
            <p14:sldId id="435"/>
            <p14:sldId id="434"/>
            <p14:sldId id="437"/>
            <p14:sldId id="438"/>
            <p14:sldId id="440"/>
            <p14:sldId id="441"/>
          </p14:sldIdLst>
        </p14:section>
        <p14:section name="Week 7: Mini Golf &amp; Challenge" id="{5B119C48-BE3F-41BC-9CCE-C4F9075B0D5D}">
          <p14:sldIdLst>
            <p14:sldId id="387"/>
            <p14:sldId id="442"/>
            <p14:sldId id="443"/>
            <p14:sldId id="444"/>
            <p14:sldId id="445"/>
          </p14:sldIdLst>
        </p14:section>
        <p14:section name="Week 8: Final Project" id="{C4BB6AE1-AF8D-4F52-A222-6ACBF3DCEE54}">
          <p14:sldIdLst>
            <p14:sldId id="388"/>
            <p14:sldId id="3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1549" autoAdjust="0"/>
  </p:normalViewPr>
  <p:slideViewPr>
    <p:cSldViewPr>
      <p:cViewPr varScale="1">
        <p:scale>
          <a:sx n="55" d="100"/>
          <a:sy n="55" d="100"/>
        </p:scale>
        <p:origin x="-158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57AB9E-19DB-480F-B4C3-C34B9C945680}" type="datetimeFigureOut">
              <a:rPr lang="en-CA" smtClean="0"/>
              <a:t>2016-09-17</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9508F5-1811-471B-9DD1-D37F92FB3CFE}" type="slidenum">
              <a:rPr lang="en-CA" smtClean="0"/>
              <a:t>‹#›</a:t>
            </a:fld>
            <a:endParaRPr lang="en-CA"/>
          </a:p>
        </p:txBody>
      </p:sp>
    </p:spTree>
    <p:extLst>
      <p:ext uri="{BB962C8B-B14F-4D97-AF65-F5344CB8AC3E}">
        <p14:creationId xmlns:p14="http://schemas.microsoft.com/office/powerpoint/2010/main" val="279606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0C68A91-68F5-43F3-862E-8EFCF93BF39D}" type="slidenum">
              <a:rPr lang="en-CA" smtClean="0"/>
              <a:t>10</a:t>
            </a:fld>
            <a:endParaRPr lang="en-CA"/>
          </a:p>
        </p:txBody>
      </p:sp>
    </p:spTree>
    <p:extLst>
      <p:ext uri="{BB962C8B-B14F-4D97-AF65-F5344CB8AC3E}">
        <p14:creationId xmlns:p14="http://schemas.microsoft.com/office/powerpoint/2010/main" val="224597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a couple of things on the Large</a:t>
            </a:r>
            <a:r>
              <a:rPr lang="en-US" baseline="0" dirty="0" smtClean="0"/>
              <a:t> Motor block.</a:t>
            </a:r>
          </a:p>
          <a:p>
            <a:endParaRPr lang="en-US" baseline="0" dirty="0" smtClean="0"/>
          </a:p>
          <a:p>
            <a:r>
              <a:rPr lang="en-US" baseline="0" dirty="0" smtClean="0"/>
              <a:t>What do you think these are?</a:t>
            </a:r>
          </a:p>
          <a:p>
            <a:r>
              <a:rPr lang="en-US" baseline="0" dirty="0" smtClean="0"/>
              <a:t>Answer: (From left to right) How to measure duration (infinite, time, rotations) , power, duration and next action. At the top right, there is also a selection for which port the motor is plugged into.</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23</a:t>
            </a:fld>
            <a:endParaRPr lang="en-CA"/>
          </a:p>
        </p:txBody>
      </p:sp>
    </p:spTree>
    <p:extLst>
      <p:ext uri="{BB962C8B-B14F-4D97-AF65-F5344CB8AC3E}">
        <p14:creationId xmlns:p14="http://schemas.microsoft.com/office/powerpoint/2010/main" val="229779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have two motors on our robot, we will use Move Steering. </a:t>
            </a:r>
            <a:r>
              <a:rPr lang="en-US" baseline="0" dirty="0" smtClean="0"/>
              <a:t/>
            </a:r>
            <a:br>
              <a:rPr lang="en-US" baseline="0" dirty="0" smtClean="0"/>
            </a:br>
            <a:r>
              <a:rPr lang="en-US" baseline="0" dirty="0" smtClean="0"/>
              <a:t>Click on the third button in the Action category, which is the move steering command, and drag it onto the start.</a:t>
            </a:r>
          </a:p>
          <a:p>
            <a:endParaRPr lang="en-US" baseline="0" dirty="0" smtClean="0"/>
          </a:p>
          <a:p>
            <a:r>
              <a:rPr lang="en-US" baseline="0" dirty="0" smtClean="0"/>
              <a:t>Why do you think we use this block instead of the Large Motor block?</a:t>
            </a:r>
          </a:p>
          <a:p>
            <a:r>
              <a:rPr lang="en-US" baseline="0" dirty="0" smtClean="0"/>
              <a:t>Answer: Move Steering moves both motors at the same time. </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25</a:t>
            </a:fld>
            <a:endParaRPr lang="en-CA"/>
          </a:p>
        </p:txBody>
      </p:sp>
    </p:spTree>
    <p:extLst>
      <p:ext uri="{BB962C8B-B14F-4D97-AF65-F5344CB8AC3E}">
        <p14:creationId xmlns:p14="http://schemas.microsoft.com/office/powerpoint/2010/main" val="1640541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look at the Move Steering block.</a:t>
            </a:r>
          </a:p>
          <a:p>
            <a:endParaRPr lang="en-US" baseline="0" dirty="0" smtClean="0"/>
          </a:p>
          <a:p>
            <a:r>
              <a:rPr lang="en-US" baseline="0" dirty="0" smtClean="0"/>
              <a:t>As we can see, the block looks very similar, we have the same settings such as how to measure duration, power, duration and next action. </a:t>
            </a:r>
          </a:p>
          <a:p>
            <a:r>
              <a:rPr lang="en-US" baseline="0" dirty="0" smtClean="0"/>
              <a:t>The things we know that are different are steering and the motors selected. The steering setting allows us to choose which way the robot will go, turn left, turn right, go straight or spin on the spot. The motors selected right now show B + C because we have to select two motors. Think of B motor as the left motor and C motor as the right motor and when you use the slider for the steering setting, moving the slider left means turn towards motor B (left side) and moving the slider right means turn towards motor C (right side).</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26</a:t>
            </a:fld>
            <a:endParaRPr lang="en-CA"/>
          </a:p>
        </p:txBody>
      </p:sp>
    </p:spTree>
    <p:extLst>
      <p:ext uri="{BB962C8B-B14F-4D97-AF65-F5344CB8AC3E}">
        <p14:creationId xmlns:p14="http://schemas.microsoft.com/office/powerpoint/2010/main" val="353492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27</a:t>
            </a:fld>
            <a:endParaRPr lang="en-CA"/>
          </a:p>
        </p:txBody>
      </p:sp>
    </p:spTree>
    <p:extLst>
      <p:ext uri="{BB962C8B-B14F-4D97-AF65-F5344CB8AC3E}">
        <p14:creationId xmlns:p14="http://schemas.microsoft.com/office/powerpoint/2010/main" val="2859641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power needs to be</a:t>
            </a:r>
            <a:r>
              <a:rPr lang="en-US" baseline="0" dirty="0" smtClean="0"/>
              <a:t> changed to negative for the car to move backwards direction.</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28</a:t>
            </a:fld>
            <a:endParaRPr lang="en-CA"/>
          </a:p>
        </p:txBody>
      </p:sp>
    </p:spTree>
    <p:extLst>
      <p:ext uri="{BB962C8B-B14F-4D97-AF65-F5344CB8AC3E}">
        <p14:creationId xmlns:p14="http://schemas.microsoft.com/office/powerpoint/2010/main" val="2178333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r>
              <a:rPr lang="en-US" baseline="0" dirty="0" smtClean="0"/>
              <a:t> may vary.</a:t>
            </a:r>
          </a:p>
          <a:p>
            <a:r>
              <a:rPr lang="en-US" dirty="0" smtClean="0"/>
              <a:t>Common</a:t>
            </a:r>
            <a:r>
              <a:rPr lang="en-US" baseline="0" dirty="0" smtClean="0"/>
              <a:t> mistake: degrees set to 180 rotation – this is how much the motor turns, not how much the base car turns.  Need to try out different values and test it out to see.</a:t>
            </a:r>
          </a:p>
          <a:p>
            <a:r>
              <a:rPr lang="en-US" baseline="0" dirty="0" smtClean="0"/>
              <a:t>At this point, you can teach students how to connect and download onto their brick.</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29</a:t>
            </a:fld>
            <a:endParaRPr lang="en-CA"/>
          </a:p>
        </p:txBody>
      </p:sp>
    </p:spTree>
    <p:extLst>
      <p:ext uri="{BB962C8B-B14F-4D97-AF65-F5344CB8AC3E}">
        <p14:creationId xmlns:p14="http://schemas.microsoft.com/office/powerpoint/2010/main" val="429102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time, continue with these challenges.</a:t>
            </a:r>
            <a:endParaRPr lang="en-CA" dirty="0" smtClean="0"/>
          </a:p>
          <a:p>
            <a:r>
              <a:rPr lang="en-US" dirty="0" smtClean="0"/>
              <a:t>Solutions are trial and error.</a:t>
            </a:r>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30</a:t>
            </a:fld>
            <a:endParaRPr lang="en-CA"/>
          </a:p>
        </p:txBody>
      </p:sp>
    </p:spTree>
    <p:extLst>
      <p:ext uri="{BB962C8B-B14F-4D97-AF65-F5344CB8AC3E}">
        <p14:creationId xmlns:p14="http://schemas.microsoft.com/office/powerpoint/2010/main" val="2838621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time, continue with these challenges.</a:t>
            </a:r>
            <a:endParaRPr lang="en-CA" dirty="0" smtClean="0"/>
          </a:p>
          <a:p>
            <a:r>
              <a:rPr lang="en-US" dirty="0" smtClean="0"/>
              <a:t>Solutions are trial and error.</a:t>
            </a:r>
            <a:endParaRPr lang="en-CA"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31</a:t>
            </a:fld>
            <a:endParaRPr lang="en-CA"/>
          </a:p>
        </p:txBody>
      </p:sp>
    </p:spTree>
    <p:extLst>
      <p:ext uri="{BB962C8B-B14F-4D97-AF65-F5344CB8AC3E}">
        <p14:creationId xmlns:p14="http://schemas.microsoft.com/office/powerpoint/2010/main" val="164163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time, continue with these challenges.</a:t>
            </a:r>
            <a:endParaRPr lang="en-CA" dirty="0" smtClean="0"/>
          </a:p>
          <a:p>
            <a:r>
              <a:rPr lang="en-US" dirty="0" smtClean="0"/>
              <a:t>Solutions are trial and error.</a:t>
            </a:r>
            <a:endParaRPr lang="en-CA"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32</a:t>
            </a:fld>
            <a:endParaRPr lang="en-CA"/>
          </a:p>
        </p:txBody>
      </p:sp>
    </p:spTree>
    <p:extLst>
      <p:ext uri="{BB962C8B-B14F-4D97-AF65-F5344CB8AC3E}">
        <p14:creationId xmlns:p14="http://schemas.microsoft.com/office/powerpoint/2010/main" val="4195382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time, continue with these challenges.</a:t>
            </a:r>
            <a:endParaRPr lang="en-CA" dirty="0" smtClean="0"/>
          </a:p>
          <a:p>
            <a:r>
              <a:rPr lang="en-US" dirty="0" smtClean="0"/>
              <a:t>Solutions are trial and error.</a:t>
            </a:r>
            <a:endParaRPr lang="en-CA"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33</a:t>
            </a:fld>
            <a:endParaRPr lang="en-CA"/>
          </a:p>
        </p:txBody>
      </p:sp>
    </p:spTree>
    <p:extLst>
      <p:ext uri="{BB962C8B-B14F-4D97-AF65-F5344CB8AC3E}">
        <p14:creationId xmlns:p14="http://schemas.microsoft.com/office/powerpoint/2010/main" val="257459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1: Interface, Motors, Base Car</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2: Wait, Loop, Top Spinner</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3: Sound Block, Sensors</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4: </a:t>
            </a:r>
            <a:r>
              <a:rPr lang="en-US" sz="1200" b="1" dirty="0" err="1" smtClean="0">
                <a:solidFill>
                  <a:schemeClr val="bg1"/>
                </a:solidFill>
                <a:effectLst>
                  <a:outerShdw blurRad="38100" dist="38100" dir="2700000" algn="tl">
                    <a:srgbClr val="000000">
                      <a:alpha val="43137"/>
                    </a:srgbClr>
                  </a:outerShdw>
                </a:effectLst>
              </a:rPr>
              <a:t>Colour</a:t>
            </a:r>
            <a:r>
              <a:rPr lang="en-US" sz="1200" b="1" dirty="0" smtClean="0">
                <a:solidFill>
                  <a:schemeClr val="bg1"/>
                </a:solidFill>
                <a:effectLst>
                  <a:outerShdw blurRad="38100" dist="38100" dir="2700000" algn="tl">
                    <a:srgbClr val="000000">
                      <a:alpha val="43137"/>
                    </a:srgbClr>
                  </a:outerShdw>
                </a:effectLst>
              </a:rPr>
              <a:t> Sensor, Switches</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5: Buffalo Bumper Car, Door Alarm</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6: My Block, Mini Rover</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7: Mini Golf, Challenge</a:t>
            </a:r>
          </a:p>
          <a:p>
            <a:pPr marL="457200" indent="-457200">
              <a:buFont typeface="Arial" panose="020B0604020202020204" pitchFamily="34" charset="0"/>
              <a:buChar char="•"/>
            </a:pPr>
            <a:r>
              <a:rPr lang="en-US" sz="1200" b="1" dirty="0" smtClean="0">
                <a:solidFill>
                  <a:schemeClr val="bg1"/>
                </a:solidFill>
                <a:effectLst>
                  <a:outerShdw blurRad="38100" dist="38100" dir="2700000" algn="tl">
                    <a:srgbClr val="000000">
                      <a:alpha val="43137"/>
                    </a:srgbClr>
                  </a:outerShdw>
                </a:effectLst>
              </a:rPr>
              <a:t>Week 8: Design a Robot</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11</a:t>
            </a:fld>
            <a:endParaRPr lang="en-CA"/>
          </a:p>
        </p:txBody>
      </p:sp>
    </p:spTree>
    <p:extLst>
      <p:ext uri="{BB962C8B-B14F-4D97-AF65-F5344CB8AC3E}">
        <p14:creationId xmlns:p14="http://schemas.microsoft.com/office/powerpoint/2010/main" val="2934063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time, continue with these challenges.</a:t>
            </a:r>
            <a:endParaRPr lang="en-CA" dirty="0" smtClean="0"/>
          </a:p>
          <a:p>
            <a:r>
              <a:rPr lang="en-US" dirty="0" smtClean="0"/>
              <a:t>Solutions are trial and error.</a:t>
            </a:r>
            <a:endParaRPr lang="en-CA"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34</a:t>
            </a:fld>
            <a:endParaRPr lang="en-CA"/>
          </a:p>
        </p:txBody>
      </p:sp>
    </p:spTree>
    <p:extLst>
      <p:ext uri="{BB962C8B-B14F-4D97-AF65-F5344CB8AC3E}">
        <p14:creationId xmlns:p14="http://schemas.microsoft.com/office/powerpoint/2010/main" val="13603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for a certain</a:t>
            </a:r>
            <a:r>
              <a:rPr lang="en-US" baseline="0" dirty="0" smtClean="0"/>
              <a:t> amount of time.  Robot does nothing while it’s waiting</a:t>
            </a:r>
          </a:p>
          <a:p>
            <a:r>
              <a:rPr lang="en-US" baseline="0" dirty="0" smtClean="0"/>
              <a:t>Other functions include waiting for some input from sensors.  </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38</a:t>
            </a:fld>
            <a:endParaRPr lang="en-CA"/>
          </a:p>
        </p:txBody>
      </p:sp>
    </p:spTree>
    <p:extLst>
      <p:ext uri="{BB962C8B-B14F-4D97-AF65-F5344CB8AC3E}">
        <p14:creationId xmlns:p14="http://schemas.microsoft.com/office/powerpoint/2010/main" val="243854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Wait</a:t>
            </a:r>
            <a:r>
              <a:rPr lang="en-US" baseline="0" dirty="0" smtClean="0"/>
              <a:t> block pauses the program</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40</a:t>
            </a:fld>
            <a:endParaRPr lang="en-CA"/>
          </a:p>
        </p:txBody>
      </p:sp>
    </p:spTree>
    <p:extLst>
      <p:ext uri="{BB962C8B-B14F-4D97-AF65-F5344CB8AC3E}">
        <p14:creationId xmlns:p14="http://schemas.microsoft.com/office/powerpoint/2010/main" val="2872713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loop until a duration of time, number</a:t>
            </a:r>
            <a:r>
              <a:rPr lang="en-US" baseline="0" dirty="0" smtClean="0"/>
              <a:t> of times</a:t>
            </a:r>
            <a:r>
              <a:rPr lang="en-US" dirty="0" smtClean="0"/>
              <a:t>, or until a condition is</a:t>
            </a:r>
            <a:r>
              <a:rPr lang="en-US" baseline="0" dirty="0" smtClean="0"/>
              <a:t> met (true).</a:t>
            </a:r>
          </a:p>
          <a:p>
            <a:r>
              <a:rPr lang="en-US" baseline="0" dirty="0" smtClean="0"/>
              <a:t>Can also loop unlimited.</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44</a:t>
            </a:fld>
            <a:endParaRPr lang="en-CA"/>
          </a:p>
        </p:txBody>
      </p:sp>
    </p:spTree>
    <p:extLst>
      <p:ext uri="{BB962C8B-B14F-4D97-AF65-F5344CB8AC3E}">
        <p14:creationId xmlns:p14="http://schemas.microsoft.com/office/powerpoint/2010/main" val="2937190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Without a loop, need to put a wait block at the end (doesn’t matter the </a:t>
            </a:r>
            <a:r>
              <a:rPr lang="en-US" dirty="0" smtClean="0"/>
              <a:t>settings, as long as not time).  </a:t>
            </a:r>
            <a:r>
              <a:rPr lang="en-US" dirty="0" smtClean="0"/>
              <a:t>If not, the program will end right away.</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45</a:t>
            </a:fld>
            <a:endParaRPr lang="en-CA"/>
          </a:p>
        </p:txBody>
      </p:sp>
    </p:spTree>
    <p:extLst>
      <p:ext uri="{BB962C8B-B14F-4D97-AF65-F5344CB8AC3E}">
        <p14:creationId xmlns:p14="http://schemas.microsoft.com/office/powerpoint/2010/main" val="682186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solution</a:t>
            </a:r>
            <a:r>
              <a:rPr lang="en-US" baseline="0" dirty="0" smtClean="0"/>
              <a:t> without a loop</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46</a:t>
            </a:fld>
            <a:endParaRPr lang="en-CA"/>
          </a:p>
        </p:txBody>
      </p:sp>
    </p:spTree>
    <p:extLst>
      <p:ext uri="{BB962C8B-B14F-4D97-AF65-F5344CB8AC3E}">
        <p14:creationId xmlns:p14="http://schemas.microsoft.com/office/powerpoint/2010/main" val="2224875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Without a loop, need to put a wait block at the end (doesn’t matter the settings, as long as not time).  If not, the program will end right away.</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47</a:t>
            </a:fld>
            <a:endParaRPr lang="en-CA"/>
          </a:p>
        </p:txBody>
      </p:sp>
    </p:spTree>
    <p:extLst>
      <p:ext uri="{BB962C8B-B14F-4D97-AF65-F5344CB8AC3E}">
        <p14:creationId xmlns:p14="http://schemas.microsoft.com/office/powerpoint/2010/main" val="160479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is just any file </a:t>
            </a:r>
          </a:p>
          <a:p>
            <a:r>
              <a:rPr lang="en-US" dirty="0" smtClean="0"/>
              <a:t>Tones</a:t>
            </a:r>
            <a:r>
              <a:rPr lang="en-US" baseline="0" dirty="0" smtClean="0"/>
              <a:t> are different sounding </a:t>
            </a:r>
            <a:r>
              <a:rPr lang="en-US" dirty="0" smtClean="0"/>
              <a:t>beeps</a:t>
            </a:r>
          </a:p>
          <a:p>
            <a:r>
              <a:rPr lang="en-US" dirty="0" smtClean="0"/>
              <a:t>Notes are musical notes</a:t>
            </a:r>
          </a:p>
          <a:p>
            <a:r>
              <a:rPr lang="en-US" dirty="0" smtClean="0"/>
              <a:t>Volume. </a:t>
            </a:r>
          </a:p>
          <a:p>
            <a:r>
              <a:rPr lang="en-US" dirty="0" smtClean="0"/>
              <a:t>Play</a:t>
            </a:r>
            <a:r>
              <a:rPr lang="en-US" baseline="0" dirty="0" smtClean="0"/>
              <a:t> until completion</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52</a:t>
            </a:fld>
            <a:endParaRPr lang="en-CA"/>
          </a:p>
        </p:txBody>
      </p:sp>
    </p:spTree>
    <p:extLst>
      <p:ext uri="{BB962C8B-B14F-4D97-AF65-F5344CB8AC3E}">
        <p14:creationId xmlns:p14="http://schemas.microsoft.com/office/powerpoint/2010/main" val="331207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Sample solution needed</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53</a:t>
            </a:fld>
            <a:endParaRPr lang="en-CA"/>
          </a:p>
        </p:txBody>
      </p:sp>
    </p:spTree>
    <p:extLst>
      <p:ext uri="{BB962C8B-B14F-4D97-AF65-F5344CB8AC3E}">
        <p14:creationId xmlns:p14="http://schemas.microsoft.com/office/powerpoint/2010/main" val="6683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be used in wait block as well as loop. </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56</a:t>
            </a:fld>
            <a:endParaRPr lang="en-CA"/>
          </a:p>
        </p:txBody>
      </p:sp>
    </p:spTree>
    <p:extLst>
      <p:ext uri="{BB962C8B-B14F-4D97-AF65-F5344CB8AC3E}">
        <p14:creationId xmlns:p14="http://schemas.microsoft.com/office/powerpoint/2010/main" val="346619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a:t>
            </a:r>
            <a:r>
              <a:rPr lang="en-US" baseline="0" dirty="0" smtClean="0"/>
              <a:t> PLEASE VERIFY THAT ALL STUDENTS HAVE ACHIEVED THE EV3 BADGE.</a:t>
            </a:r>
          </a:p>
          <a:p>
            <a:r>
              <a:rPr lang="en-US" baseline="0" dirty="0" smtClean="0"/>
              <a:t>INSTRUCTORS PLEASE DO NOT SKIP THIS.  If you don’t have access to </a:t>
            </a:r>
            <a:r>
              <a:rPr lang="en-US" baseline="0" dirty="0" err="1" smtClean="0"/>
              <a:t>wifi</a:t>
            </a:r>
            <a:r>
              <a:rPr lang="en-US" baseline="0" dirty="0" smtClean="0"/>
              <a:t>, use the sign up program!</a:t>
            </a:r>
          </a:p>
        </p:txBody>
      </p:sp>
      <p:sp>
        <p:nvSpPr>
          <p:cNvPr id="4" name="Slide Number Placeholder 3"/>
          <p:cNvSpPr>
            <a:spLocks noGrp="1"/>
          </p:cNvSpPr>
          <p:nvPr>
            <p:ph type="sldNum" sz="quarter" idx="10"/>
          </p:nvPr>
        </p:nvSpPr>
        <p:spPr/>
        <p:txBody>
          <a:bodyPr/>
          <a:lstStyle/>
          <a:p>
            <a:fld id="{AC2742CE-8C14-473B-9D1E-9FF6BABA4119}" type="slidenum">
              <a:rPr lang="en-CA" smtClean="0"/>
              <a:t>13</a:t>
            </a:fld>
            <a:endParaRPr lang="en-CA"/>
          </a:p>
        </p:txBody>
      </p:sp>
    </p:spTree>
    <p:extLst>
      <p:ext uri="{BB962C8B-B14F-4D97-AF65-F5344CB8AC3E}">
        <p14:creationId xmlns:p14="http://schemas.microsoft.com/office/powerpoint/2010/main" val="3940883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57</a:t>
            </a:fld>
            <a:endParaRPr lang="en-CA"/>
          </a:p>
        </p:txBody>
      </p:sp>
    </p:spTree>
    <p:extLst>
      <p:ext uri="{BB962C8B-B14F-4D97-AF65-F5344CB8AC3E}">
        <p14:creationId xmlns:p14="http://schemas.microsoft.com/office/powerpoint/2010/main" val="2441013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58</a:t>
            </a:fld>
            <a:endParaRPr lang="en-CA"/>
          </a:p>
        </p:txBody>
      </p:sp>
    </p:spTree>
    <p:extLst>
      <p:ext uri="{BB962C8B-B14F-4D97-AF65-F5344CB8AC3E}">
        <p14:creationId xmlns:p14="http://schemas.microsoft.com/office/powerpoint/2010/main" val="1170586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a:t>
            </a:r>
            <a:r>
              <a:rPr lang="en-US" baseline="0" dirty="0" smtClean="0"/>
              <a:t> need to be pressed in the right order for this to work.</a:t>
            </a:r>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59</a:t>
            </a:fld>
            <a:endParaRPr lang="en-CA"/>
          </a:p>
        </p:txBody>
      </p:sp>
    </p:spTree>
    <p:extLst>
      <p:ext uri="{BB962C8B-B14F-4D97-AF65-F5344CB8AC3E}">
        <p14:creationId xmlns:p14="http://schemas.microsoft.com/office/powerpoint/2010/main" val="3108766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works with wait and loop blocks</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60</a:t>
            </a:fld>
            <a:endParaRPr lang="en-CA"/>
          </a:p>
        </p:txBody>
      </p:sp>
    </p:spTree>
    <p:extLst>
      <p:ext uri="{BB962C8B-B14F-4D97-AF65-F5344CB8AC3E}">
        <p14:creationId xmlns:p14="http://schemas.microsoft.com/office/powerpoint/2010/main" val="1656824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62</a:t>
            </a:fld>
            <a:endParaRPr lang="en-CA"/>
          </a:p>
        </p:txBody>
      </p:sp>
    </p:spTree>
    <p:extLst>
      <p:ext uri="{BB962C8B-B14F-4D97-AF65-F5344CB8AC3E}">
        <p14:creationId xmlns:p14="http://schemas.microsoft.com/office/powerpoint/2010/main" val="818609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Instead of true or false, you have a comparison</a:t>
            </a:r>
            <a:r>
              <a:rPr lang="en-US" baseline="0" dirty="0" smtClean="0"/>
              <a:t> (e.g. closer/farther distance)</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64</a:t>
            </a:fld>
            <a:endParaRPr lang="en-CA"/>
          </a:p>
        </p:txBody>
      </p:sp>
    </p:spTree>
    <p:extLst>
      <p:ext uri="{BB962C8B-B14F-4D97-AF65-F5344CB8AC3E}">
        <p14:creationId xmlns:p14="http://schemas.microsoft.com/office/powerpoint/2010/main" val="2481553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65</a:t>
            </a:fld>
            <a:endParaRPr lang="en-CA"/>
          </a:p>
        </p:txBody>
      </p:sp>
    </p:spTree>
    <p:extLst>
      <p:ext uri="{BB962C8B-B14F-4D97-AF65-F5344CB8AC3E}">
        <p14:creationId xmlns:p14="http://schemas.microsoft.com/office/powerpoint/2010/main" val="1918925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Gyro sensor?</a:t>
            </a:r>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67</a:t>
            </a:fld>
            <a:endParaRPr lang="en-CA"/>
          </a:p>
        </p:txBody>
      </p:sp>
    </p:spTree>
    <p:extLst>
      <p:ext uri="{BB962C8B-B14F-4D97-AF65-F5344CB8AC3E}">
        <p14:creationId xmlns:p14="http://schemas.microsoft.com/office/powerpoint/2010/main" val="2827610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a:t>
            </a:r>
            <a:r>
              <a:rPr lang="en-US" baseline="0" dirty="0" smtClean="0"/>
              <a:t> compare for switches to compare the value with a value you want to test.</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73</a:t>
            </a:fld>
            <a:endParaRPr lang="en-CA"/>
          </a:p>
        </p:txBody>
      </p:sp>
    </p:spTree>
    <p:extLst>
      <p:ext uri="{BB962C8B-B14F-4D97-AF65-F5344CB8AC3E}">
        <p14:creationId xmlns:p14="http://schemas.microsoft.com/office/powerpoint/2010/main" val="484349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77</a:t>
            </a:fld>
            <a:endParaRPr lang="en-CA"/>
          </a:p>
        </p:txBody>
      </p:sp>
    </p:spTree>
    <p:extLst>
      <p:ext uri="{BB962C8B-B14F-4D97-AF65-F5344CB8AC3E}">
        <p14:creationId xmlns:p14="http://schemas.microsoft.com/office/powerpoint/2010/main" val="313789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motor. It’s like the motors</a:t>
            </a:r>
            <a:r>
              <a:rPr lang="en-US" baseline="0" dirty="0" smtClean="0"/>
              <a:t> in our cars that make the wheels turn.</a:t>
            </a:r>
          </a:p>
          <a:p>
            <a:r>
              <a:rPr lang="en-US" baseline="0" dirty="0" smtClean="0"/>
              <a:t>This motor can measure exact distance and speed. </a:t>
            </a:r>
          </a:p>
          <a:p>
            <a:r>
              <a:rPr lang="en-US" baseline="0" dirty="0" smtClean="0"/>
              <a:t/>
            </a:r>
            <a:br>
              <a:rPr lang="en-US" baseline="0" dirty="0" smtClean="0"/>
            </a:br>
            <a:r>
              <a:rPr lang="en-US" sz="3200" dirty="0" smtClean="0"/>
              <a:t>What do motors do?</a:t>
            </a:r>
          </a:p>
          <a:p>
            <a:r>
              <a:rPr lang="en-US" sz="2800" dirty="0" smtClean="0"/>
              <a:t>Takes electric signals and transforms it into a form of motion</a:t>
            </a:r>
          </a:p>
          <a:p>
            <a:r>
              <a:rPr lang="en-US" baseline="0" dirty="0" smtClean="0"/>
              <a:t>Unlike sensors which are input which takes information in, motors are output which produce some output. They act like printers or monitors for our computer.  </a:t>
            </a:r>
          </a:p>
          <a:p>
            <a:endParaRPr lang="en-US" baseline="0" dirty="0" smtClean="0"/>
          </a:p>
          <a:p>
            <a:r>
              <a:rPr lang="en-US" baseline="0" dirty="0" smtClean="0"/>
              <a:t>Image Source: http://cache.lego.com/e/dynamic/is/image/LEGO/45502?$main$</a:t>
            </a:r>
            <a:endParaRPr lang="en-US" dirty="0"/>
          </a:p>
        </p:txBody>
      </p:sp>
      <p:sp>
        <p:nvSpPr>
          <p:cNvPr id="4" name="Slide Number Placeholder 3"/>
          <p:cNvSpPr>
            <a:spLocks noGrp="1"/>
          </p:cNvSpPr>
          <p:nvPr>
            <p:ph type="sldNum" sz="quarter" idx="10"/>
          </p:nvPr>
        </p:nvSpPr>
        <p:spPr/>
        <p:txBody>
          <a:bodyPr/>
          <a:lstStyle/>
          <a:p>
            <a:fld id="{119F3A8D-9905-4956-8B9D-44D73BE0ED17}" type="slidenum">
              <a:rPr lang="en-US" smtClean="0"/>
              <a:pPr/>
              <a:t>15</a:t>
            </a:fld>
            <a:endParaRPr lang="en-US"/>
          </a:p>
        </p:txBody>
      </p:sp>
    </p:spTree>
    <p:extLst>
      <p:ext uri="{BB962C8B-B14F-4D97-AF65-F5344CB8AC3E}">
        <p14:creationId xmlns:p14="http://schemas.microsoft.com/office/powerpoint/2010/main" val="11709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79508F5-1811-471B-9DD1-D37F92FB3CFE}" type="slidenum">
              <a:rPr lang="en-CA" smtClean="0"/>
              <a:t>83</a:t>
            </a:fld>
            <a:endParaRPr lang="en-CA"/>
          </a:p>
        </p:txBody>
      </p:sp>
    </p:spTree>
    <p:extLst>
      <p:ext uri="{BB962C8B-B14F-4D97-AF65-F5344CB8AC3E}">
        <p14:creationId xmlns:p14="http://schemas.microsoft.com/office/powerpoint/2010/main" val="2831657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85</a:t>
            </a:fld>
            <a:endParaRPr lang="en-CA"/>
          </a:p>
        </p:txBody>
      </p:sp>
    </p:spTree>
    <p:extLst>
      <p:ext uri="{BB962C8B-B14F-4D97-AF65-F5344CB8AC3E}">
        <p14:creationId xmlns:p14="http://schemas.microsoft.com/office/powerpoint/2010/main" val="3495805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is My</a:t>
            </a:r>
            <a:r>
              <a:rPr lang="en-US" baseline="0" dirty="0" smtClean="0"/>
              <a:t> Block</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Highlight the blocks you want in the My Block</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86</a:t>
            </a:fld>
            <a:endParaRPr lang="en-CA"/>
          </a:p>
        </p:txBody>
      </p:sp>
    </p:spTree>
    <p:extLst>
      <p:ext uri="{BB962C8B-B14F-4D97-AF65-F5344CB8AC3E}">
        <p14:creationId xmlns:p14="http://schemas.microsoft.com/office/powerpoint/2010/main" val="2813859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93</a:t>
            </a:fld>
            <a:endParaRPr lang="en-CA"/>
          </a:p>
        </p:txBody>
      </p:sp>
    </p:spTree>
    <p:extLst>
      <p:ext uri="{BB962C8B-B14F-4D97-AF65-F5344CB8AC3E}">
        <p14:creationId xmlns:p14="http://schemas.microsoft.com/office/powerpoint/2010/main" val="1778958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Source: http://www.erichuang.com/uploads/1/4/8/2/14828090/652998426_orig.png?294</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 of 10</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7 blocks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At least 1 sensor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At least 1 motor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Creativity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98</a:t>
            </a:fld>
            <a:endParaRPr lang="en-CA"/>
          </a:p>
        </p:txBody>
      </p:sp>
    </p:spTree>
    <p:extLst>
      <p:ext uri="{BB962C8B-B14F-4D97-AF65-F5344CB8AC3E}">
        <p14:creationId xmlns:p14="http://schemas.microsoft.com/office/powerpoint/2010/main" val="412259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sensors. Touch,</a:t>
            </a:r>
            <a:r>
              <a:rPr lang="en-US" baseline="0" dirty="0" smtClean="0"/>
              <a:t> Ultrasonic, Light, Gyroscope</a:t>
            </a:r>
          </a:p>
          <a:p>
            <a:r>
              <a:rPr lang="en-US" baseline="0" dirty="0" smtClean="0"/>
              <a:t>Sensors are used to give inputs to the robot, different from the motors being outputs.</a:t>
            </a:r>
          </a:p>
          <a:p>
            <a:endParaRPr lang="en-US" baseline="0" dirty="0" smtClean="0"/>
          </a:p>
          <a:p>
            <a:r>
              <a:rPr lang="en-US" baseline="0" dirty="0" smtClean="0"/>
              <a:t>Image Source: http://www.ucalgary.ca/IOSTEM/files/IOSTEM/media_crop/44/public/sensors.jpg</a:t>
            </a:r>
            <a:endParaRPr lang="en-US" dirty="0"/>
          </a:p>
        </p:txBody>
      </p:sp>
      <p:sp>
        <p:nvSpPr>
          <p:cNvPr id="4" name="Slide Number Placeholder 3"/>
          <p:cNvSpPr>
            <a:spLocks noGrp="1"/>
          </p:cNvSpPr>
          <p:nvPr>
            <p:ph type="sldNum" sz="quarter" idx="10"/>
          </p:nvPr>
        </p:nvSpPr>
        <p:spPr/>
        <p:txBody>
          <a:bodyPr/>
          <a:lstStyle/>
          <a:p>
            <a:fld id="{119F3A8D-9905-4956-8B9D-44D73BE0ED17}" type="slidenum">
              <a:rPr lang="en-US" smtClean="0"/>
              <a:pPr/>
              <a:t>16</a:t>
            </a:fld>
            <a:endParaRPr lang="en-US"/>
          </a:p>
        </p:txBody>
      </p:sp>
    </p:spTree>
    <p:extLst>
      <p:ext uri="{BB962C8B-B14F-4D97-AF65-F5344CB8AC3E}">
        <p14:creationId xmlns:p14="http://schemas.microsoft.com/office/powerpoint/2010/main" val="324906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brain of the robot.</a:t>
            </a:r>
            <a:r>
              <a:rPr lang="en-US" baseline="0" dirty="0" smtClean="0"/>
              <a:t> </a:t>
            </a:r>
          </a:p>
          <a:p>
            <a:endParaRPr lang="en-US" baseline="0" dirty="0" smtClean="0"/>
          </a:p>
          <a:p>
            <a:r>
              <a:rPr lang="en-US" baseline="0" dirty="0" smtClean="0"/>
              <a:t>The inputs plug into the numbers.</a:t>
            </a:r>
          </a:p>
          <a:p>
            <a:r>
              <a:rPr lang="en-US" baseline="0" dirty="0" smtClean="0"/>
              <a:t>The outputs plug into the letters.</a:t>
            </a:r>
          </a:p>
          <a:p>
            <a:endParaRPr lang="en-US" baseline="0" dirty="0" smtClean="0"/>
          </a:p>
          <a:p>
            <a:r>
              <a:rPr lang="en-US" baseline="0" dirty="0" smtClean="0"/>
              <a:t>Image Source: http://cache.lego.com/r/education/-/media/lego%20education/home/images/products/mindstorms%20ev3/45500_713x380_mainproduct.png?l.r=1276236109</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17</a:t>
            </a:fld>
            <a:endParaRPr lang="en-CA"/>
          </a:p>
        </p:txBody>
      </p:sp>
    </p:spTree>
    <p:extLst>
      <p:ext uri="{BB962C8B-B14F-4D97-AF65-F5344CB8AC3E}">
        <p14:creationId xmlns:p14="http://schemas.microsoft.com/office/powerpoint/2010/main" val="219409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plus sign to start a new project</a:t>
            </a:r>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19</a:t>
            </a:fld>
            <a:endParaRPr lang="en-CA"/>
          </a:p>
        </p:txBody>
      </p:sp>
    </p:spTree>
    <p:extLst>
      <p:ext uri="{BB962C8B-B14F-4D97-AF65-F5344CB8AC3E}">
        <p14:creationId xmlns:p14="http://schemas.microsoft.com/office/powerpoint/2010/main" val="63348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click the name that</a:t>
            </a:r>
            <a:r>
              <a:rPr lang="en-US" baseline="0" dirty="0" smtClean="0"/>
              <a:t> appears on the project tab to rename the project</a:t>
            </a:r>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21</a:t>
            </a:fld>
            <a:endParaRPr lang="en-CA"/>
          </a:p>
        </p:txBody>
      </p:sp>
    </p:spTree>
    <p:extLst>
      <p:ext uri="{BB962C8B-B14F-4D97-AF65-F5344CB8AC3E}">
        <p14:creationId xmlns:p14="http://schemas.microsoft.com/office/powerpoint/2010/main" val="262894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want our base car to do? </a:t>
            </a:r>
            <a:br>
              <a:rPr lang="en-US" dirty="0" smtClean="0"/>
            </a:br>
            <a:r>
              <a:rPr lang="en-US" dirty="0" smtClean="0"/>
              <a:t>We want</a:t>
            </a:r>
            <a:r>
              <a:rPr lang="en-US" baseline="0" dirty="0" smtClean="0"/>
              <a:t> it to move forward. </a:t>
            </a:r>
            <a:br>
              <a:rPr lang="en-US" baseline="0" dirty="0" smtClean="0"/>
            </a:br>
            <a:endParaRPr lang="en-US" baseline="0" dirty="0" smtClean="0"/>
          </a:p>
          <a:p>
            <a:r>
              <a:rPr lang="en-US" baseline="0" dirty="0" smtClean="0"/>
              <a:t>Let’s take a look at the 2</a:t>
            </a:r>
            <a:r>
              <a:rPr lang="en-US" baseline="30000" dirty="0" smtClean="0"/>
              <a:t>nd</a:t>
            </a:r>
            <a:r>
              <a:rPr lang="en-US" baseline="0" dirty="0" smtClean="0"/>
              <a:t> block in the Action (green) category.</a:t>
            </a:r>
            <a:endParaRPr lang="en-US" dirty="0" smtClean="0"/>
          </a:p>
          <a:p>
            <a:endParaRPr lang="en-CA" dirty="0"/>
          </a:p>
        </p:txBody>
      </p:sp>
      <p:sp>
        <p:nvSpPr>
          <p:cNvPr id="4" name="Slide Number Placeholder 3"/>
          <p:cNvSpPr>
            <a:spLocks noGrp="1"/>
          </p:cNvSpPr>
          <p:nvPr>
            <p:ph type="sldNum" sz="quarter" idx="10"/>
          </p:nvPr>
        </p:nvSpPr>
        <p:spPr/>
        <p:txBody>
          <a:bodyPr/>
          <a:lstStyle/>
          <a:p>
            <a:fld id="{A79508F5-1811-471B-9DD1-D37F92FB3CFE}" type="slidenum">
              <a:rPr lang="en-CA" smtClean="0"/>
              <a:t>22</a:t>
            </a:fld>
            <a:endParaRPr lang="en-CA"/>
          </a:p>
        </p:txBody>
      </p:sp>
    </p:spTree>
    <p:extLst>
      <p:ext uri="{BB962C8B-B14F-4D97-AF65-F5344CB8AC3E}">
        <p14:creationId xmlns:p14="http://schemas.microsoft.com/office/powerpoint/2010/main" val="1607757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1"/>
            <a:ext cx="8219256" cy="2260848"/>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544" y="4005064"/>
            <a:ext cx="8219256" cy="2121099"/>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1583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solidFill>
                <a:latin typeface="Tekton Pro"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latin typeface="Tekton Pro" pitchFamily="34" charset="0"/>
              </a:defRPr>
            </a:lvl1pPr>
            <a:lvl2pPr>
              <a:defRPr sz="2800">
                <a:solidFill>
                  <a:schemeClr val="tx1"/>
                </a:solidFill>
                <a:latin typeface="Tekton Pro" pitchFamily="34" charset="0"/>
              </a:defRPr>
            </a:lvl2pPr>
            <a:lvl3pPr>
              <a:defRPr sz="2400">
                <a:solidFill>
                  <a:schemeClr val="tx1"/>
                </a:solidFill>
                <a:latin typeface="Tekton Pro" pitchFamily="34" charset="0"/>
              </a:defRPr>
            </a:lvl3pPr>
            <a:lvl4pPr>
              <a:defRPr sz="2000">
                <a:solidFill>
                  <a:schemeClr val="tx1"/>
                </a:solidFill>
                <a:latin typeface="Tekton Pro" pitchFamily="34" charset="0"/>
              </a:defRPr>
            </a:lvl4pPr>
            <a:lvl5pPr>
              <a:defRPr sz="2000">
                <a:solidFill>
                  <a:schemeClr val="tx1"/>
                </a:solidFill>
                <a:latin typeface="Tekton Pro"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tx1"/>
                </a:solidFill>
                <a:latin typeface="Tekton Pro"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68313" y="333375"/>
            <a:ext cx="8208143" cy="590391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Tree>
    <p:extLst>
      <p:ext uri="{BB962C8B-B14F-4D97-AF65-F5344CB8AC3E}">
        <p14:creationId xmlns:p14="http://schemas.microsoft.com/office/powerpoint/2010/main" val="42249198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dirty="0" smtClean="0"/>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Tekton Pro" pitchFamily="34" charset="0"/>
                <a:cs typeface="Tekton Pro" pitchFamily="34" charset="0"/>
              </a:defRPr>
            </a:lvl1pPr>
          </a:lstStyle>
          <a:p>
            <a:fld id="{E5697416-0EBB-4F84-8D9C-0FF19BA183C5}" type="datetimeFigureOut">
              <a:rPr lang="en-CA" smtClean="0"/>
              <a:t>2016-09-17</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solidFill>
                <a:latin typeface="Tekton Pro" pitchFamily="34" charset="0"/>
                <a:cs typeface="Tekton Pro" pitchFamily="34" charset="0"/>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Tekton Pro" pitchFamily="34" charset="0"/>
                <a:cs typeface="Tekton Pro" pitchFamily="34" charset="0"/>
              </a:defRPr>
            </a:lvl1pPr>
          </a:lstStyle>
          <a:p>
            <a:fld id="{C028C3A0-5002-4476-8385-FA6350E53282}"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0" r:id="rId5"/>
    <p:sldLayoutId id="2147483665" r:id="rId6"/>
    <p:sldLayoutId id="2147483668" r:id="rId7"/>
    <p:sldLayoutId id="2147483666" r:id="rId8"/>
    <p:sldLayoutId id="2147483669" r:id="rId9"/>
    <p:sldLayoutId id="2147483667" r:id="rId10"/>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Tekton Pro" pitchFamily="34" charset="0"/>
          <a:ea typeface="Tekton Pro"/>
          <a:cs typeface="Tekton Pro" pitchFamily="34" charset="0"/>
        </a:defRPr>
      </a:lvl1pPr>
      <a:lvl2pPr algn="ctr" rtl="0" eaLnBrk="1" fontAlgn="base" hangingPunct="1">
        <a:spcBef>
          <a:spcPct val="0"/>
        </a:spcBef>
        <a:spcAft>
          <a:spcPct val="0"/>
        </a:spcAft>
        <a:defRPr sz="4400">
          <a:solidFill>
            <a:schemeClr val="bg1"/>
          </a:solidFill>
          <a:latin typeface="Tekton Pro"/>
          <a:ea typeface="Tekton Pro"/>
          <a:cs typeface="Tekton Pro"/>
        </a:defRPr>
      </a:lvl2pPr>
      <a:lvl3pPr algn="ctr" rtl="0" eaLnBrk="1" fontAlgn="base" hangingPunct="1">
        <a:spcBef>
          <a:spcPct val="0"/>
        </a:spcBef>
        <a:spcAft>
          <a:spcPct val="0"/>
        </a:spcAft>
        <a:defRPr sz="4400">
          <a:solidFill>
            <a:schemeClr val="bg1"/>
          </a:solidFill>
          <a:latin typeface="Tekton Pro"/>
          <a:ea typeface="Tekton Pro"/>
          <a:cs typeface="Tekton Pro"/>
        </a:defRPr>
      </a:lvl3pPr>
      <a:lvl4pPr algn="ctr" rtl="0" eaLnBrk="1" fontAlgn="base" hangingPunct="1">
        <a:spcBef>
          <a:spcPct val="0"/>
        </a:spcBef>
        <a:spcAft>
          <a:spcPct val="0"/>
        </a:spcAft>
        <a:defRPr sz="4400">
          <a:solidFill>
            <a:schemeClr val="bg1"/>
          </a:solidFill>
          <a:latin typeface="Tekton Pro"/>
          <a:ea typeface="Tekton Pro"/>
          <a:cs typeface="Tekton Pro"/>
        </a:defRPr>
      </a:lvl4pPr>
      <a:lvl5pPr algn="ctr" rtl="0" eaLnBrk="1" fontAlgn="base" hangingPunct="1">
        <a:spcBef>
          <a:spcPct val="0"/>
        </a:spcBef>
        <a:spcAft>
          <a:spcPct val="0"/>
        </a:spcAft>
        <a:defRPr sz="4400">
          <a:solidFill>
            <a:schemeClr val="bg1"/>
          </a:solidFill>
          <a:latin typeface="Tekton Pro"/>
          <a:ea typeface="Tekton Pro"/>
          <a:cs typeface="Tekton Pro"/>
        </a:defRPr>
      </a:lvl5pPr>
      <a:lvl6pPr marL="457200" algn="ctr" rtl="0" eaLnBrk="1" fontAlgn="base" hangingPunct="1">
        <a:spcBef>
          <a:spcPct val="0"/>
        </a:spcBef>
        <a:spcAft>
          <a:spcPct val="0"/>
        </a:spcAft>
        <a:defRPr sz="4400">
          <a:solidFill>
            <a:schemeClr val="bg1"/>
          </a:solidFill>
          <a:latin typeface="Tekton Pro"/>
          <a:ea typeface="Tekton Pro"/>
          <a:cs typeface="Tekton Pro"/>
        </a:defRPr>
      </a:lvl6pPr>
      <a:lvl7pPr marL="914400" algn="ctr" rtl="0" eaLnBrk="1" fontAlgn="base" hangingPunct="1">
        <a:spcBef>
          <a:spcPct val="0"/>
        </a:spcBef>
        <a:spcAft>
          <a:spcPct val="0"/>
        </a:spcAft>
        <a:defRPr sz="4400">
          <a:solidFill>
            <a:schemeClr val="bg1"/>
          </a:solidFill>
          <a:latin typeface="Tekton Pro"/>
          <a:ea typeface="Tekton Pro"/>
          <a:cs typeface="Tekton Pro"/>
        </a:defRPr>
      </a:lvl7pPr>
      <a:lvl8pPr marL="1371600" algn="ctr" rtl="0" eaLnBrk="1" fontAlgn="base" hangingPunct="1">
        <a:spcBef>
          <a:spcPct val="0"/>
        </a:spcBef>
        <a:spcAft>
          <a:spcPct val="0"/>
        </a:spcAft>
        <a:defRPr sz="4400">
          <a:solidFill>
            <a:schemeClr val="bg1"/>
          </a:solidFill>
          <a:latin typeface="Tekton Pro"/>
          <a:ea typeface="Tekton Pro"/>
          <a:cs typeface="Tekton Pro"/>
        </a:defRPr>
      </a:lvl8pPr>
      <a:lvl9pPr marL="1828800" algn="ctr" rtl="0" eaLnBrk="1" fontAlgn="base" hangingPunct="1">
        <a:spcBef>
          <a:spcPct val="0"/>
        </a:spcBef>
        <a:spcAft>
          <a:spcPct val="0"/>
        </a:spcAft>
        <a:defRPr sz="4400">
          <a:solidFill>
            <a:schemeClr val="bg1"/>
          </a:solidFill>
          <a:latin typeface="Tekton Pro"/>
          <a:ea typeface="Tekton Pro"/>
          <a:cs typeface="Tekton Pro"/>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Tekton Pro" pitchFamily="34" charset="0"/>
          <a:ea typeface="Tekton Pro"/>
          <a:cs typeface="Tekton Pro"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Tekton Pro" pitchFamily="34" charset="0"/>
          <a:ea typeface="Tekton Pro"/>
          <a:cs typeface="Tekton Pro"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Tekton Pro" pitchFamily="34" charset="0"/>
          <a:ea typeface="Tekton Pro"/>
          <a:cs typeface="Tekton Pro"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Tekton Pro" pitchFamily="34" charset="0"/>
          <a:ea typeface="Tekton Pro"/>
          <a:cs typeface="Tekton Pro"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Tekton Pro" pitchFamily="34" charset="0"/>
          <a:ea typeface="Tekton Pro"/>
          <a:cs typeface="Tekton Pro"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hyperlink" Target="http://www.logicfusion.ca/users/signu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LogicFusion’s</a:t>
            </a:r>
            <a:r>
              <a:rPr lang="en-US" dirty="0" smtClean="0"/>
              <a:t> Hands-on Robotics EV3 Level 2!</a:t>
            </a:r>
            <a:endParaRPr lang="en-CA" dirty="0"/>
          </a:p>
        </p:txBody>
      </p:sp>
      <p:sp>
        <p:nvSpPr>
          <p:cNvPr id="3" name="Text Placeholder 2"/>
          <p:cNvSpPr>
            <a:spLocks noGrp="1"/>
          </p:cNvSpPr>
          <p:nvPr>
            <p:ph type="body" idx="1"/>
          </p:nvPr>
        </p:nvSpPr>
        <p:spPr/>
        <p:txBody>
          <a:bodyPr/>
          <a:lstStyle/>
          <a:p>
            <a:r>
              <a:rPr lang="en-US" dirty="0" smtClean="0"/>
              <a:t>Welcome to</a:t>
            </a:r>
            <a:endParaRPr lang="en-CA" dirty="0"/>
          </a:p>
        </p:txBody>
      </p:sp>
    </p:spTree>
    <p:extLst>
      <p:ext uri="{BB962C8B-B14F-4D97-AF65-F5344CB8AC3E}">
        <p14:creationId xmlns:p14="http://schemas.microsoft.com/office/powerpoint/2010/main" val="1584847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the Lego</a:t>
            </a:r>
            <a:endParaRPr lang="en-CA" dirty="0"/>
          </a:p>
        </p:txBody>
      </p:sp>
      <p:sp>
        <p:nvSpPr>
          <p:cNvPr id="3" name="Content Placeholder 2"/>
          <p:cNvSpPr>
            <a:spLocks noGrp="1"/>
          </p:cNvSpPr>
          <p:nvPr>
            <p:ph idx="1"/>
          </p:nvPr>
        </p:nvSpPr>
        <p:spPr/>
        <p:txBody>
          <a:bodyPr/>
          <a:lstStyle/>
          <a:p>
            <a:pPr marL="514350" indent="-514350">
              <a:buFont typeface="+mj-lt"/>
              <a:buAutoNum type="arabicPeriod"/>
            </a:pPr>
            <a:r>
              <a:rPr lang="en-CA" sz="2800" dirty="0"/>
              <a:t>Keep your workspace clean</a:t>
            </a:r>
          </a:p>
          <a:p>
            <a:pPr marL="514350" indent="-514350">
              <a:buFont typeface="+mj-lt"/>
              <a:buAutoNum type="arabicPeriod"/>
            </a:pPr>
            <a:r>
              <a:rPr lang="en-CA" sz="2800" dirty="0"/>
              <a:t>Be careful with the pieces</a:t>
            </a:r>
          </a:p>
          <a:p>
            <a:pPr marL="514350" indent="-514350">
              <a:buFont typeface="+mj-lt"/>
              <a:buAutoNum type="arabicPeriod"/>
            </a:pPr>
            <a:r>
              <a:rPr lang="en-CA" sz="2800" dirty="0"/>
              <a:t>Don’t force any of the pieces in</a:t>
            </a:r>
          </a:p>
          <a:p>
            <a:pPr marL="514350" indent="-514350">
              <a:buFont typeface="+mj-lt"/>
              <a:buAutoNum type="arabicPeriod"/>
            </a:pPr>
            <a:r>
              <a:rPr lang="en-CA" sz="2800" dirty="0"/>
              <a:t>Ask if you aren’t sure</a:t>
            </a:r>
          </a:p>
          <a:p>
            <a:pPr marL="514350" indent="-514350">
              <a:buFont typeface="+mj-lt"/>
              <a:buAutoNum type="arabicPeriod"/>
            </a:pPr>
            <a:r>
              <a:rPr lang="en-CA" sz="2800" dirty="0"/>
              <a:t>Pick up any dropped pieces</a:t>
            </a:r>
          </a:p>
          <a:p>
            <a:pPr marL="514350" indent="-514350">
              <a:buFont typeface="+mj-lt"/>
              <a:buAutoNum type="arabicPeriod"/>
            </a:pPr>
            <a:r>
              <a:rPr lang="en-CA" sz="2800" dirty="0"/>
              <a:t>Tidy up the box like how you found it</a:t>
            </a:r>
          </a:p>
          <a:p>
            <a:pPr marL="514350" indent="-514350">
              <a:buFont typeface="+mj-lt"/>
              <a:buAutoNum type="arabicPeriod"/>
            </a:pPr>
            <a:r>
              <a:rPr lang="en-CA" sz="2800" dirty="0"/>
              <a:t>Have fun!</a:t>
            </a:r>
          </a:p>
          <a:p>
            <a:endParaRPr lang="en-CA" sz="2800" dirty="0"/>
          </a:p>
        </p:txBody>
      </p:sp>
      <p:pic>
        <p:nvPicPr>
          <p:cNvPr id="6146" name="Picture 2" descr="https://mi-od-live-s.legocdn.com/r/education/-/media/lego%20education/home/images/products/mindstorms%20ev3/45544_713x380_mainproduct.png?l.r2=20716048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133600"/>
            <a:ext cx="4465002" cy="237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78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Weeks Summary</a:t>
            </a:r>
            <a:endParaRPr lang="en-CA"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Logistics, Interface, Motors, &amp; Base Car</a:t>
            </a:r>
          </a:p>
          <a:p>
            <a:pPr marL="514350" indent="-514350">
              <a:buFont typeface="+mj-lt"/>
              <a:buAutoNum type="arabicPeriod"/>
            </a:pPr>
            <a:r>
              <a:rPr lang="en-US" dirty="0" smtClean="0"/>
              <a:t>Wait, Loops, &amp; Top Spinner</a:t>
            </a:r>
          </a:p>
          <a:p>
            <a:pPr marL="514350" indent="-514350">
              <a:buFont typeface="+mj-lt"/>
              <a:buAutoNum type="arabicPeriod"/>
            </a:pPr>
            <a:r>
              <a:rPr lang="en-US" dirty="0" smtClean="0"/>
              <a:t>Sound Block &amp; Sensors</a:t>
            </a:r>
          </a:p>
          <a:p>
            <a:pPr marL="514350" indent="-514350">
              <a:buFont typeface="+mj-lt"/>
              <a:buAutoNum type="arabicPeriod"/>
            </a:pPr>
            <a:r>
              <a:rPr lang="en-US" dirty="0" err="1" smtClean="0"/>
              <a:t>Colour</a:t>
            </a:r>
            <a:r>
              <a:rPr lang="en-US" dirty="0" smtClean="0"/>
              <a:t> Sensor &amp; Switches</a:t>
            </a:r>
          </a:p>
          <a:p>
            <a:pPr marL="514350" indent="-514350">
              <a:buFont typeface="+mj-lt"/>
              <a:buAutoNum type="arabicPeriod"/>
            </a:pPr>
            <a:r>
              <a:rPr lang="en-US" dirty="0" smtClean="0"/>
              <a:t>Buffalo Bumper Car &amp; Door Alarm</a:t>
            </a:r>
          </a:p>
          <a:p>
            <a:pPr marL="514350" indent="-514350">
              <a:buFont typeface="+mj-lt"/>
              <a:buAutoNum type="arabicPeriod"/>
            </a:pPr>
            <a:r>
              <a:rPr lang="en-US" dirty="0" smtClean="0"/>
              <a:t>My Block &amp; Mini Rover</a:t>
            </a:r>
          </a:p>
          <a:p>
            <a:pPr marL="514350" indent="-514350">
              <a:buFont typeface="+mj-lt"/>
              <a:buAutoNum type="arabicPeriod"/>
            </a:pPr>
            <a:r>
              <a:rPr lang="en-US" dirty="0" smtClean="0"/>
              <a:t>Mini Golf &amp; Challenge</a:t>
            </a:r>
          </a:p>
          <a:p>
            <a:pPr marL="514350" indent="-514350">
              <a:buFont typeface="+mj-lt"/>
              <a:buAutoNum type="arabicPeriod"/>
            </a:pPr>
            <a:r>
              <a:rPr lang="en-US" dirty="0" smtClean="0"/>
              <a:t>Final Project: Design a Robot!</a:t>
            </a:r>
            <a:endParaRPr lang="en-CA" dirty="0"/>
          </a:p>
        </p:txBody>
      </p:sp>
    </p:spTree>
    <p:extLst>
      <p:ext uri="{BB962C8B-B14F-4D97-AF65-F5344CB8AC3E}">
        <p14:creationId xmlns:p14="http://schemas.microsoft.com/office/powerpoint/2010/main" val="425114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mtClean="0"/>
              <a:t>Evaluations – Grading</a:t>
            </a:r>
          </a:p>
        </p:txBody>
      </p:sp>
      <p:sp>
        <p:nvSpPr>
          <p:cNvPr id="18435" name="Rectangle 3"/>
          <p:cNvSpPr>
            <a:spLocks noGrp="1" noChangeArrowheads="1"/>
          </p:cNvSpPr>
          <p:nvPr>
            <p:ph type="body" idx="1"/>
          </p:nvPr>
        </p:nvSpPr>
        <p:spPr/>
        <p:txBody>
          <a:bodyPr/>
          <a:lstStyle/>
          <a:p>
            <a:pPr eaLnBrk="1" hangingPunct="1"/>
            <a:r>
              <a:rPr lang="en-US" altLang="en-US" sz="3200" dirty="0" smtClean="0"/>
              <a:t>You will be graded on the final project</a:t>
            </a:r>
          </a:p>
          <a:p>
            <a:r>
              <a:rPr lang="en-US" dirty="0"/>
              <a:t>You must obtain 60% or above in order to achieve a </a:t>
            </a:r>
            <a:r>
              <a:rPr lang="en-US" u="sng" dirty="0"/>
              <a:t>certificate</a:t>
            </a:r>
            <a:r>
              <a:rPr lang="en-US" dirty="0"/>
              <a:t> or </a:t>
            </a:r>
            <a:r>
              <a:rPr lang="en-US" u="sng" dirty="0"/>
              <a:t>course badge</a:t>
            </a:r>
          </a:p>
          <a:p>
            <a:pPr eaLnBrk="1" hangingPunct="1">
              <a:buFont typeface="Wingdings" pitchFamily="2" charset="2"/>
              <a:buNone/>
            </a:pPr>
            <a:endParaRPr lang="en-US" altLang="en-US" sz="6600" b="1" dirty="0" smtClean="0">
              <a:solidFill>
                <a:schemeClr val="bg1"/>
              </a:solidFill>
              <a:latin typeface="Tempus Sans ITC" pitchFamily="82" charset="0"/>
            </a:endParaRPr>
          </a:p>
        </p:txBody>
      </p:sp>
      <p:pic>
        <p:nvPicPr>
          <p:cNvPr id="4" name="Picture 3" descr="https://encrypted-tbn2.gstatic.com/images?q=tbn:ANd9GcTlfSpxWcWtqLZarWXDUXvS2qfGwBNkjpQGN97odPvSHDIgq6T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154" y="3501008"/>
            <a:ext cx="2120160" cy="17989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ands-on Robotics (NX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65760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96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dirty="0" err="1" smtClean="0"/>
              <a:t>LogicFusion</a:t>
            </a:r>
            <a:r>
              <a:rPr lang="en-US" altLang="en-US" dirty="0" smtClean="0"/>
              <a:t> Account</a:t>
            </a:r>
          </a:p>
        </p:txBody>
      </p:sp>
      <p:sp>
        <p:nvSpPr>
          <p:cNvPr id="20483" name="Rectangle 3"/>
          <p:cNvSpPr>
            <a:spLocks noGrp="1" noChangeArrowheads="1"/>
          </p:cNvSpPr>
          <p:nvPr>
            <p:ph type="body" idx="1"/>
          </p:nvPr>
        </p:nvSpPr>
        <p:spPr/>
        <p:txBody>
          <a:bodyPr/>
          <a:lstStyle/>
          <a:p>
            <a:pPr algn="ctr" eaLnBrk="1" hangingPunct="1">
              <a:buFont typeface="Wingdings" pitchFamily="2" charset="2"/>
              <a:buNone/>
            </a:pPr>
            <a:r>
              <a:rPr lang="en-US" altLang="en-US" sz="2400" dirty="0" smtClean="0">
                <a:hlinkClick r:id="rId4"/>
              </a:rPr>
              <a:t>http://www.logicfusion.ca/users/signup</a:t>
            </a:r>
            <a:r>
              <a:rPr lang="en-US" altLang="en-US" sz="2400" dirty="0" smtClean="0"/>
              <a:t> </a:t>
            </a:r>
          </a:p>
          <a:p>
            <a:pPr algn="ctr" eaLnBrk="1" hangingPunct="1">
              <a:buFont typeface="Wingdings" pitchFamily="2" charset="2"/>
              <a:buNone/>
            </a:pPr>
            <a:endParaRPr lang="en-US" altLang="en-US" sz="800" dirty="0" smtClean="0"/>
          </a:p>
          <a:p>
            <a:r>
              <a:rPr lang="en-US" altLang="en-US" sz="2400" dirty="0"/>
              <a:t>Please sign up for an account! (Add the course if you were a previous student)</a:t>
            </a:r>
          </a:p>
          <a:p>
            <a:r>
              <a:rPr lang="en-US" altLang="en-US" sz="2400" dirty="0"/>
              <a:t>Sign up code: </a:t>
            </a:r>
            <a:r>
              <a:rPr lang="en-US" altLang="en-US" sz="2400" b="1" dirty="0"/>
              <a:t>LogicFusionSignup789</a:t>
            </a:r>
            <a:r>
              <a:rPr lang="en-US" altLang="en-US" sz="2400" dirty="0"/>
              <a:t> </a:t>
            </a:r>
          </a:p>
          <a:p>
            <a:endParaRPr lang="en-US" altLang="en-US" sz="2400" dirty="0"/>
          </a:p>
          <a:p>
            <a:r>
              <a:rPr lang="en-US" altLang="en-US" sz="2400" dirty="0"/>
              <a:t>Your certificate will be printed based on the first and last name of your account, so </a:t>
            </a:r>
            <a:r>
              <a:rPr lang="en-US" altLang="en-US" sz="2400" u="sng" dirty="0"/>
              <a:t>PLEASE USE YOUR REAL NAME!</a:t>
            </a:r>
          </a:p>
          <a:p>
            <a:pPr eaLnBrk="1" hangingPunct="1"/>
            <a:endParaRPr lang="en-US" altLang="en-US" sz="2400" dirty="0" smtClean="0"/>
          </a:p>
        </p:txBody>
      </p:sp>
      <p:graphicFrame>
        <p:nvGraphicFramePr>
          <p:cNvPr id="20484" name="Object 4"/>
          <p:cNvGraphicFramePr>
            <a:graphicFrameLocks noGrp="1" noChangeAspect="1"/>
          </p:cNvGraphicFramePr>
          <p:nvPr>
            <p:ph sz="half" idx="4294967295"/>
          </p:nvPr>
        </p:nvGraphicFramePr>
        <p:xfrm>
          <a:off x="2124075" y="4941888"/>
          <a:ext cx="5040313" cy="1387475"/>
        </p:xfrm>
        <a:graphic>
          <a:graphicData uri="http://schemas.openxmlformats.org/presentationml/2006/ole">
            <mc:AlternateContent xmlns:mc="http://schemas.openxmlformats.org/markup-compatibility/2006">
              <mc:Choice xmlns:v="urn:schemas-microsoft-com:vml" Requires="v">
                <p:oleObj spid="_x0000_s2076" name="Bitmap Image" r:id="rId5" imgW="2629267" imgH="724001" progId="Paint.Picture">
                  <p:embed/>
                </p:oleObj>
              </mc:Choice>
              <mc:Fallback>
                <p:oleObj name="Bitmap Image" r:id="rId5" imgW="2629267" imgH="72400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941888"/>
                        <a:ext cx="5040313"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14838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Introduction</a:t>
            </a:r>
            <a:endParaRPr lang="en-CA" dirty="0"/>
          </a:p>
        </p:txBody>
      </p:sp>
      <p:sp>
        <p:nvSpPr>
          <p:cNvPr id="3" name="Text Placeholder 2"/>
          <p:cNvSpPr>
            <a:spLocks noGrp="1"/>
          </p:cNvSpPr>
          <p:nvPr>
            <p:ph type="body" idx="1"/>
          </p:nvPr>
        </p:nvSpPr>
        <p:spPr/>
        <p:txBody>
          <a:bodyPr/>
          <a:lstStyle/>
          <a:p>
            <a:r>
              <a:rPr lang="en-US" dirty="0" smtClean="0"/>
              <a:t>Hands-on Robotics EV3 Level 2, Week 1</a:t>
            </a:r>
            <a:endParaRPr lang="en-CA" dirty="0"/>
          </a:p>
        </p:txBody>
      </p:sp>
    </p:spTree>
    <p:extLst>
      <p:ext uri="{BB962C8B-B14F-4D97-AF65-F5344CB8AC3E}">
        <p14:creationId xmlns:p14="http://schemas.microsoft.com/office/powerpoint/2010/main" val="2908012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Motors</a:t>
            </a:r>
            <a:endParaRPr lang="en-CA" dirty="0"/>
          </a:p>
        </p:txBody>
      </p:sp>
      <p:pic>
        <p:nvPicPr>
          <p:cNvPr id="7" name="Picture 2" descr="http://cache.lego.com/e/dynamic/is/image/LEGO/45502?$main$"/>
          <p:cNvPicPr>
            <a:picLocks noGrp="1" noChangeAspect="1" noChangeArrowheads="1"/>
          </p:cNvPicPr>
          <p:nvPr>
            <p:ph idx="1"/>
          </p:nvPr>
        </p:nvPicPr>
        <p:blipFill>
          <a:blip r:embed="rId3" cstate="print"/>
          <a:srcRect/>
          <a:stretch>
            <a:fillRect/>
          </a:stretch>
        </p:blipFill>
        <p:spPr bwMode="auto">
          <a:xfrm>
            <a:off x="1554692" y="1600200"/>
            <a:ext cx="6034616" cy="4525963"/>
          </a:xfrm>
          <a:prstGeom prst="rect">
            <a:avLst/>
          </a:prstGeom>
          <a:noFill/>
        </p:spPr>
      </p:pic>
    </p:spTree>
    <p:extLst>
      <p:ext uri="{BB962C8B-B14F-4D97-AF65-F5344CB8AC3E}">
        <p14:creationId xmlns:p14="http://schemas.microsoft.com/office/powerpoint/2010/main" val="1905878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Sensors</a:t>
            </a:r>
            <a:endParaRPr lang="en-CA" dirty="0"/>
          </a:p>
        </p:txBody>
      </p:sp>
      <p:pic>
        <p:nvPicPr>
          <p:cNvPr id="6" name="Content Placeholder 5"/>
          <p:cNvPicPr>
            <a:picLocks noGrp="1" noChangeAspect="1"/>
          </p:cNvPicPr>
          <p:nvPr>
            <p:ph idx="1"/>
          </p:nvPr>
        </p:nvPicPr>
        <p:blipFill>
          <a:blip r:embed="rId3"/>
          <a:stretch>
            <a:fillRect/>
          </a:stretch>
        </p:blipFill>
        <p:spPr>
          <a:xfrm>
            <a:off x="1243012" y="2986881"/>
            <a:ext cx="6657975" cy="1752600"/>
          </a:xfrm>
          <a:prstGeom prst="rect">
            <a:avLst/>
          </a:prstGeom>
        </p:spPr>
      </p:pic>
    </p:spTree>
    <p:extLst>
      <p:ext uri="{BB962C8B-B14F-4D97-AF65-F5344CB8AC3E}">
        <p14:creationId xmlns:p14="http://schemas.microsoft.com/office/powerpoint/2010/main" val="300096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EV3 Brick</a:t>
            </a:r>
            <a:endParaRPr lang="en-CA" dirty="0"/>
          </a:p>
        </p:txBody>
      </p:sp>
      <p:pic>
        <p:nvPicPr>
          <p:cNvPr id="4" name="Picture 2" descr="http://cache.lego.com/r/education/-/media/lego%20education/home/images/products/mindstorms%20ev3/45500_713x380_mainproduct.png?l.r=1276236109"/>
          <p:cNvPicPr>
            <a:picLocks noGrp="1" noChangeAspect="1" noChangeArrowheads="1"/>
          </p:cNvPicPr>
          <p:nvPr>
            <p:ph idx="1"/>
          </p:nvPr>
        </p:nvPicPr>
        <p:blipFill>
          <a:blip r:embed="rId3" cstate="print"/>
          <a:srcRect/>
          <a:stretch>
            <a:fillRect/>
          </a:stretch>
        </p:blipFill>
        <p:spPr bwMode="auto">
          <a:xfrm>
            <a:off x="1176337" y="2053431"/>
            <a:ext cx="6791325" cy="3619500"/>
          </a:xfrm>
          <a:prstGeom prst="rect">
            <a:avLst/>
          </a:prstGeom>
          <a:noFill/>
        </p:spPr>
      </p:pic>
    </p:spTree>
    <p:extLst>
      <p:ext uri="{BB962C8B-B14F-4D97-AF65-F5344CB8AC3E}">
        <p14:creationId xmlns:p14="http://schemas.microsoft.com/office/powerpoint/2010/main" val="1958948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the Base Car</a:t>
            </a:r>
            <a:endParaRPr lang="en-CA" dirty="0"/>
          </a:p>
        </p:txBody>
      </p:sp>
      <p:sp>
        <p:nvSpPr>
          <p:cNvPr id="4" name="Content Placeholder 3"/>
          <p:cNvSpPr>
            <a:spLocks noGrp="1"/>
          </p:cNvSpPr>
          <p:nvPr>
            <p:ph sz="half" idx="1"/>
          </p:nvPr>
        </p:nvSpPr>
        <p:spPr/>
        <p:txBody>
          <a:bodyPr/>
          <a:lstStyle/>
          <a:p>
            <a:r>
              <a:rPr lang="en-US" dirty="0" smtClean="0"/>
              <a:t>Follow the instructions in the Hands-on Robotics EV3 2 Project Instructions pdf</a:t>
            </a:r>
            <a:endParaRPr lang="en-CA" dirty="0"/>
          </a:p>
        </p:txBody>
      </p:sp>
      <p:pic>
        <p:nvPicPr>
          <p:cNvPr id="6" name="Content Placeholder 5" descr="IMG_4912"/>
          <p:cNvPicPr>
            <a:picLocks noGrp="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2767567" y="2657052"/>
            <a:ext cx="3633233" cy="3460222"/>
          </a:xfrm>
          <a:prstGeom prst="rect">
            <a:avLst/>
          </a:prstGeom>
          <a:noFill/>
          <a:ln>
            <a:noFill/>
          </a:ln>
        </p:spPr>
      </p:pic>
    </p:spTree>
    <p:extLst>
      <p:ext uri="{BB962C8B-B14F-4D97-AF65-F5344CB8AC3E}">
        <p14:creationId xmlns:p14="http://schemas.microsoft.com/office/powerpoint/2010/main" val="1933387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lego mindstorms  education software ev3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48000"/>
            <a:ext cx="1781175" cy="1781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EV3 Software</a:t>
            </a:r>
            <a:endParaRPr lang="en-CA" dirty="0"/>
          </a:p>
        </p:txBody>
      </p:sp>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33487" y="1639094"/>
            <a:ext cx="667702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Left Arrow 12"/>
          <p:cNvSpPr/>
          <p:nvPr/>
        </p:nvSpPr>
        <p:spPr>
          <a:xfrm rot="3491193">
            <a:off x="1580388" y="2517897"/>
            <a:ext cx="763033" cy="377951"/>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93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Orientation Agenda</a:t>
            </a:r>
            <a:endParaRPr lang="en-CA" dirty="0"/>
          </a:p>
        </p:txBody>
      </p:sp>
      <p:sp>
        <p:nvSpPr>
          <p:cNvPr id="5" name="Content Placeholder 4"/>
          <p:cNvSpPr>
            <a:spLocks noGrp="1"/>
          </p:cNvSpPr>
          <p:nvPr>
            <p:ph idx="1"/>
          </p:nvPr>
        </p:nvSpPr>
        <p:spPr/>
        <p:txBody>
          <a:bodyPr/>
          <a:lstStyle/>
          <a:p>
            <a:r>
              <a:rPr lang="en-CA" dirty="0" smtClean="0"/>
              <a:t>General class rules</a:t>
            </a:r>
          </a:p>
          <a:p>
            <a:r>
              <a:rPr lang="en-CA" dirty="0" smtClean="0"/>
              <a:t>8 weeks summary</a:t>
            </a:r>
          </a:p>
          <a:p>
            <a:r>
              <a:rPr lang="en-US" dirty="0" smtClean="0"/>
              <a:t>Evaluations</a:t>
            </a:r>
            <a:endParaRPr lang="en-CA" dirty="0" smtClean="0"/>
          </a:p>
          <a:p>
            <a:r>
              <a:rPr lang="en-CA" dirty="0" err="1" smtClean="0"/>
              <a:t>LogicFusion</a:t>
            </a:r>
            <a:r>
              <a:rPr lang="en-CA" dirty="0" smtClean="0"/>
              <a:t> Website</a:t>
            </a:r>
          </a:p>
        </p:txBody>
      </p:sp>
    </p:spTree>
    <p:extLst>
      <p:ext uri="{BB962C8B-B14F-4D97-AF65-F5344CB8AC3E}">
        <p14:creationId xmlns:p14="http://schemas.microsoft.com/office/powerpoint/2010/main" val="2346484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One Motor</a:t>
            </a:r>
            <a:endParaRPr lang="en-CA" dirty="0"/>
          </a:p>
        </p:txBody>
      </p:sp>
      <p:sp>
        <p:nvSpPr>
          <p:cNvPr id="7" name="Subtitle 6"/>
          <p:cNvSpPr>
            <a:spLocks noGrp="1"/>
          </p:cNvSpPr>
          <p:nvPr>
            <p:ph type="subTitle" idx="1"/>
          </p:nvPr>
        </p:nvSpPr>
        <p:spPr/>
        <p:txBody>
          <a:bodyPr/>
          <a:lstStyle/>
          <a:p>
            <a:r>
              <a:rPr lang="en-US" dirty="0" smtClean="0"/>
              <a:t>Large Motor Block</a:t>
            </a:r>
            <a:endParaRPr lang="en-CA" dirty="0"/>
          </a:p>
        </p:txBody>
      </p:sp>
    </p:spTree>
    <p:extLst>
      <p:ext uri="{BB962C8B-B14F-4D97-AF65-F5344CB8AC3E}">
        <p14:creationId xmlns:p14="http://schemas.microsoft.com/office/powerpoint/2010/main" val="3551597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Canvas</a:t>
            </a:r>
            <a:endParaRPr lang="en-CA" dirty="0"/>
          </a:p>
        </p:txBody>
      </p:sp>
      <p:pic>
        <p:nvPicPr>
          <p:cNvPr id="4" name="Picture 1"/>
          <p:cNvPicPr>
            <a:picLocks noGrp="1" noChangeAspect="1" noChangeArrowheads="1"/>
          </p:cNvPicPr>
          <p:nvPr>
            <p:ph idx="1"/>
          </p:nvPr>
        </p:nvPicPr>
        <p:blipFill>
          <a:blip r:embed="rId3" cstate="print"/>
          <a:srcRect/>
          <a:stretch>
            <a:fillRect/>
          </a:stretch>
        </p:blipFill>
        <p:spPr bwMode="auto">
          <a:xfrm>
            <a:off x="1337565" y="1600200"/>
            <a:ext cx="6468870" cy="4525963"/>
          </a:xfrm>
          <a:prstGeom prst="rect">
            <a:avLst/>
          </a:prstGeom>
          <a:noFill/>
          <a:ln w="9525">
            <a:noFill/>
            <a:miter lim="800000"/>
            <a:headEnd/>
            <a:tailEnd/>
          </a:ln>
        </p:spPr>
      </p:pic>
    </p:spTree>
    <p:extLst>
      <p:ext uri="{BB962C8B-B14F-4D97-AF65-F5344CB8AC3E}">
        <p14:creationId xmlns:p14="http://schemas.microsoft.com/office/powerpoint/2010/main" val="915401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Large Motor</a:t>
            </a:r>
            <a:endParaRPr lang="en-CA" dirty="0"/>
          </a:p>
        </p:txBody>
      </p:sp>
      <p:pic>
        <p:nvPicPr>
          <p:cNvPr id="5" name="Picture 1"/>
          <p:cNvPicPr>
            <a:picLocks noGrp="1" noChangeAspect="1" noChangeArrowheads="1"/>
          </p:cNvPicPr>
          <p:nvPr>
            <p:ph idx="1"/>
          </p:nvPr>
        </p:nvPicPr>
        <p:blipFill>
          <a:blip r:embed="rId3" cstate="print"/>
          <a:stretch>
            <a:fillRect/>
          </a:stretch>
        </p:blipFill>
        <p:spPr bwMode="auto">
          <a:xfrm>
            <a:off x="1337565" y="1600200"/>
            <a:ext cx="6468870" cy="4525963"/>
          </a:xfrm>
          <a:prstGeom prst="rect">
            <a:avLst/>
          </a:prstGeom>
          <a:noFill/>
          <a:ln w="9525">
            <a:noFill/>
            <a:miter lim="800000"/>
            <a:headEnd/>
            <a:tailEnd/>
          </a:ln>
        </p:spPr>
      </p:pic>
      <p:sp>
        <p:nvSpPr>
          <p:cNvPr id="6" name="Left Arrow 5"/>
          <p:cNvSpPr/>
          <p:nvPr/>
        </p:nvSpPr>
        <p:spPr>
          <a:xfrm rot="16200000">
            <a:off x="2164079" y="4754880"/>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85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Large Motor</a:t>
            </a:r>
            <a:endParaRPr lang="en-CA" dirty="0"/>
          </a:p>
        </p:txBody>
      </p:sp>
      <p:pic>
        <p:nvPicPr>
          <p:cNvPr id="3" name="Content Placeholder 2"/>
          <p:cNvPicPr>
            <a:picLocks noGrp="1" noChangeAspect="1" noChangeArrowheads="1"/>
          </p:cNvPicPr>
          <p:nvPr>
            <p:ph idx="1"/>
          </p:nvPr>
        </p:nvPicPr>
        <p:blipFill>
          <a:blip r:embed="rId3" cstate="print"/>
          <a:stretch>
            <a:fillRect/>
          </a:stretch>
        </p:blipFill>
        <p:spPr bwMode="auto">
          <a:xfrm>
            <a:off x="1337565" y="1600200"/>
            <a:ext cx="6468870" cy="4525963"/>
          </a:xfrm>
          <a:prstGeom prst="rect">
            <a:avLst/>
          </a:prstGeom>
          <a:noFill/>
          <a:ln w="9525">
            <a:noFill/>
            <a:miter lim="800000"/>
            <a:headEnd/>
            <a:tailEnd/>
          </a:ln>
        </p:spPr>
      </p:pic>
      <p:pic>
        <p:nvPicPr>
          <p:cNvPr id="4" name="Picture 5"/>
          <p:cNvPicPr>
            <a:picLocks noChangeAspect="1" noChangeArrowheads="1"/>
          </p:cNvPicPr>
          <p:nvPr/>
        </p:nvPicPr>
        <p:blipFill>
          <a:blip r:embed="rId4" cstate="print"/>
          <a:srcRect/>
          <a:stretch>
            <a:fillRect/>
          </a:stretch>
        </p:blipFill>
        <p:spPr bwMode="auto">
          <a:xfrm>
            <a:off x="4495800" y="2725347"/>
            <a:ext cx="4038600" cy="2169305"/>
          </a:xfrm>
          <a:prstGeom prst="rect">
            <a:avLst/>
          </a:prstGeom>
          <a:noFill/>
          <a:ln w="9525">
            <a:noFill/>
            <a:miter lim="800000"/>
            <a:headEnd/>
            <a:tailEnd/>
          </a:ln>
        </p:spPr>
      </p:pic>
      <p:sp>
        <p:nvSpPr>
          <p:cNvPr id="7" name="Left Arrow 6"/>
          <p:cNvSpPr/>
          <p:nvPr/>
        </p:nvSpPr>
        <p:spPr>
          <a:xfrm rot="10800000">
            <a:off x="3581401" y="3432048"/>
            <a:ext cx="763033" cy="377951"/>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7742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Two Motors</a:t>
            </a:r>
            <a:endParaRPr lang="en-CA" dirty="0"/>
          </a:p>
        </p:txBody>
      </p:sp>
      <p:sp>
        <p:nvSpPr>
          <p:cNvPr id="4" name="Subtitle 3"/>
          <p:cNvSpPr>
            <a:spLocks noGrp="1"/>
          </p:cNvSpPr>
          <p:nvPr>
            <p:ph type="subTitle" idx="1"/>
          </p:nvPr>
        </p:nvSpPr>
        <p:spPr/>
        <p:txBody>
          <a:bodyPr/>
          <a:lstStyle/>
          <a:p>
            <a:r>
              <a:rPr lang="en-US" dirty="0" smtClean="0"/>
              <a:t>Move Steering Block</a:t>
            </a:r>
            <a:endParaRPr lang="en-CA" dirty="0"/>
          </a:p>
        </p:txBody>
      </p:sp>
    </p:spTree>
    <p:extLst>
      <p:ext uri="{BB962C8B-B14F-4D97-AF65-F5344CB8AC3E}">
        <p14:creationId xmlns:p14="http://schemas.microsoft.com/office/powerpoint/2010/main" val="2178445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Move Steering</a:t>
            </a:r>
            <a:endParaRPr lang="en-CA" dirty="0"/>
          </a:p>
        </p:txBody>
      </p:sp>
      <p:pic>
        <p:nvPicPr>
          <p:cNvPr id="6" name="Picture 1"/>
          <p:cNvPicPr>
            <a:picLocks noGrp="1" noChangeAspect="1" noChangeArrowheads="1"/>
          </p:cNvPicPr>
          <p:nvPr>
            <p:ph idx="1"/>
          </p:nvPr>
        </p:nvPicPr>
        <p:blipFill>
          <a:blip r:embed="rId3" cstate="print"/>
          <a:stretch>
            <a:fillRect/>
          </a:stretch>
        </p:blipFill>
        <p:spPr bwMode="auto">
          <a:xfrm>
            <a:off x="1337565" y="1600200"/>
            <a:ext cx="6468870" cy="4525963"/>
          </a:xfrm>
          <a:prstGeom prst="rect">
            <a:avLst/>
          </a:prstGeom>
          <a:noFill/>
          <a:ln w="9525">
            <a:noFill/>
            <a:miter lim="800000"/>
            <a:headEnd/>
            <a:tailEnd/>
          </a:ln>
        </p:spPr>
      </p:pic>
      <p:sp>
        <p:nvSpPr>
          <p:cNvPr id="7" name="Left Arrow 6"/>
          <p:cNvSpPr/>
          <p:nvPr/>
        </p:nvSpPr>
        <p:spPr>
          <a:xfrm rot="16200000">
            <a:off x="2621280" y="4754880"/>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464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Move Steering</a:t>
            </a:r>
            <a:endParaRPr lang="en-CA" dirty="0"/>
          </a:p>
        </p:txBody>
      </p:sp>
      <p:pic>
        <p:nvPicPr>
          <p:cNvPr id="3" name="Content Placeholder 2"/>
          <p:cNvPicPr>
            <a:picLocks noGrp="1" noChangeAspect="1" noChangeArrowheads="1"/>
          </p:cNvPicPr>
          <p:nvPr>
            <p:ph idx="1"/>
          </p:nvPr>
        </p:nvPicPr>
        <p:blipFill>
          <a:blip r:embed="rId3" cstate="print"/>
          <a:stretch>
            <a:fillRect/>
          </a:stretch>
        </p:blipFill>
        <p:spPr bwMode="auto">
          <a:xfrm>
            <a:off x="1337565" y="1600200"/>
            <a:ext cx="6468870" cy="4525963"/>
          </a:xfrm>
          <a:prstGeom prst="rect">
            <a:avLst/>
          </a:prstGeom>
          <a:noFill/>
          <a:ln w="9525">
            <a:noFill/>
            <a:miter lim="800000"/>
            <a:headEnd/>
            <a:tailEnd/>
          </a:ln>
        </p:spPr>
      </p:pic>
      <p:pic>
        <p:nvPicPr>
          <p:cNvPr id="4" name="Picture 3"/>
          <p:cNvPicPr>
            <a:picLocks noChangeAspect="1" noChangeArrowheads="1"/>
          </p:cNvPicPr>
          <p:nvPr/>
        </p:nvPicPr>
        <p:blipFill>
          <a:blip r:embed="rId4" cstate="print"/>
          <a:srcRect/>
          <a:stretch>
            <a:fillRect/>
          </a:stretch>
        </p:blipFill>
        <p:spPr bwMode="auto">
          <a:xfrm>
            <a:off x="4588922" y="2905125"/>
            <a:ext cx="4174078" cy="1895475"/>
          </a:xfrm>
          <a:prstGeom prst="rect">
            <a:avLst/>
          </a:prstGeom>
          <a:noFill/>
          <a:ln w="9525">
            <a:noFill/>
            <a:miter lim="800000"/>
            <a:headEnd/>
            <a:tailEnd/>
          </a:ln>
        </p:spPr>
      </p:pic>
      <p:sp>
        <p:nvSpPr>
          <p:cNvPr id="6" name="Left Arrow 5"/>
          <p:cNvSpPr/>
          <p:nvPr/>
        </p:nvSpPr>
        <p:spPr>
          <a:xfrm rot="10800000">
            <a:off x="3732767" y="3432048"/>
            <a:ext cx="763033" cy="377951"/>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125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1</a:t>
            </a:r>
            <a:endParaRPr lang="en-CA" dirty="0"/>
          </a:p>
        </p:txBody>
      </p:sp>
      <p:sp>
        <p:nvSpPr>
          <p:cNvPr id="4" name="Content Placeholder 3"/>
          <p:cNvSpPr>
            <a:spLocks noGrp="1"/>
          </p:cNvSpPr>
          <p:nvPr>
            <p:ph idx="1"/>
          </p:nvPr>
        </p:nvSpPr>
        <p:spPr/>
        <p:txBody>
          <a:bodyPr/>
          <a:lstStyle/>
          <a:p>
            <a:r>
              <a:rPr lang="en-US" dirty="0" smtClean="0"/>
              <a:t>Make a program that will make the Base Car go forward for 2 seconds</a:t>
            </a:r>
          </a:p>
          <a:p>
            <a:endParaRPr lang="en-US" dirty="0"/>
          </a:p>
          <a:p>
            <a:r>
              <a:rPr lang="en-US" dirty="0" smtClean="0"/>
              <a:t>Solution</a:t>
            </a:r>
          </a:p>
          <a:p>
            <a:pPr marL="0" indent="0">
              <a:buNone/>
            </a:pPr>
            <a:endParaRPr lang="en-CA" dirty="0"/>
          </a:p>
        </p:txBody>
      </p:sp>
      <p:pic>
        <p:nvPicPr>
          <p:cNvPr id="5" name="Picture 4"/>
          <p:cNvPicPr>
            <a:picLocks noChangeAspect="1"/>
          </p:cNvPicPr>
          <p:nvPr/>
        </p:nvPicPr>
        <p:blipFill>
          <a:blip r:embed="rId3"/>
          <a:stretch>
            <a:fillRect/>
          </a:stretch>
        </p:blipFill>
        <p:spPr>
          <a:xfrm>
            <a:off x="1905000" y="4038600"/>
            <a:ext cx="5334000" cy="1905000"/>
          </a:xfrm>
          <a:prstGeom prst="rect">
            <a:avLst/>
          </a:prstGeom>
        </p:spPr>
      </p:pic>
    </p:spTree>
    <p:extLst>
      <p:ext uri="{BB962C8B-B14F-4D97-AF65-F5344CB8AC3E}">
        <p14:creationId xmlns:p14="http://schemas.microsoft.com/office/powerpoint/2010/main" val="60047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a:t>
            </a:r>
            <a:endParaRPr lang="en-CA" dirty="0"/>
          </a:p>
        </p:txBody>
      </p:sp>
      <p:sp>
        <p:nvSpPr>
          <p:cNvPr id="3" name="Content Placeholder 2"/>
          <p:cNvSpPr>
            <a:spLocks noGrp="1"/>
          </p:cNvSpPr>
          <p:nvPr>
            <p:ph idx="1"/>
          </p:nvPr>
        </p:nvSpPr>
        <p:spPr/>
        <p:txBody>
          <a:bodyPr/>
          <a:lstStyle/>
          <a:p>
            <a:r>
              <a:rPr lang="en-US" dirty="0" smtClean="0"/>
              <a:t>Make a program that will make the Base Car go forward for 2 seconds, then go backwards for 2 seconds</a:t>
            </a:r>
          </a:p>
          <a:p>
            <a:endParaRPr lang="en-US" dirty="0"/>
          </a:p>
          <a:p>
            <a:r>
              <a:rPr lang="en-US" dirty="0" smtClean="0"/>
              <a:t>Solution</a:t>
            </a:r>
            <a:endParaRPr lang="en-CA" dirty="0"/>
          </a:p>
        </p:txBody>
      </p:sp>
      <p:pic>
        <p:nvPicPr>
          <p:cNvPr id="4" name="Picture 3"/>
          <p:cNvPicPr>
            <a:picLocks noChangeAspect="1"/>
          </p:cNvPicPr>
          <p:nvPr/>
        </p:nvPicPr>
        <p:blipFill>
          <a:blip r:embed="rId3"/>
          <a:stretch>
            <a:fillRect/>
          </a:stretch>
        </p:blipFill>
        <p:spPr>
          <a:xfrm>
            <a:off x="702609" y="4419600"/>
            <a:ext cx="7624482" cy="1600200"/>
          </a:xfrm>
          <a:prstGeom prst="rect">
            <a:avLst/>
          </a:prstGeom>
        </p:spPr>
      </p:pic>
    </p:spTree>
    <p:extLst>
      <p:ext uri="{BB962C8B-B14F-4D97-AF65-F5344CB8AC3E}">
        <p14:creationId xmlns:p14="http://schemas.microsoft.com/office/powerpoint/2010/main" val="10999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a:t>
            </a:r>
            <a:endParaRPr lang="en-CA" dirty="0"/>
          </a:p>
        </p:txBody>
      </p:sp>
      <p:sp>
        <p:nvSpPr>
          <p:cNvPr id="3" name="Content Placeholder 2"/>
          <p:cNvSpPr>
            <a:spLocks noGrp="1"/>
          </p:cNvSpPr>
          <p:nvPr>
            <p:ph idx="1"/>
          </p:nvPr>
        </p:nvSpPr>
        <p:spPr/>
        <p:txBody>
          <a:bodyPr/>
          <a:lstStyle/>
          <a:p>
            <a:r>
              <a:rPr lang="en-US" dirty="0" smtClean="0"/>
              <a:t>Make a program that will make the Base Car go forward for 2 seconds, turn around 180 degrees, then go forward for 2 seconds</a:t>
            </a:r>
          </a:p>
          <a:p>
            <a:endParaRPr lang="en-US" dirty="0"/>
          </a:p>
          <a:p>
            <a:r>
              <a:rPr lang="en-US" dirty="0" smtClean="0"/>
              <a:t>Possible Solution:</a:t>
            </a:r>
            <a:endParaRPr lang="en-CA" dirty="0"/>
          </a:p>
        </p:txBody>
      </p:sp>
      <p:pic>
        <p:nvPicPr>
          <p:cNvPr id="4" name="Picture 3"/>
          <p:cNvPicPr>
            <a:picLocks noChangeAspect="1"/>
          </p:cNvPicPr>
          <p:nvPr/>
        </p:nvPicPr>
        <p:blipFill>
          <a:blip r:embed="rId3"/>
          <a:stretch>
            <a:fillRect/>
          </a:stretch>
        </p:blipFill>
        <p:spPr>
          <a:xfrm>
            <a:off x="152400" y="4495800"/>
            <a:ext cx="8915400" cy="1557904"/>
          </a:xfrm>
          <a:prstGeom prst="rect">
            <a:avLst/>
          </a:prstGeom>
        </p:spPr>
      </p:pic>
    </p:spTree>
    <p:extLst>
      <p:ext uri="{BB962C8B-B14F-4D97-AF65-F5344CB8AC3E}">
        <p14:creationId xmlns:p14="http://schemas.microsoft.com/office/powerpoint/2010/main" val="652580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eaLnBrk="1" hangingPunct="1"/>
            <a:r>
              <a:rPr lang="en-US" altLang="en-US" smtClean="0"/>
              <a:t>Introductions</a:t>
            </a:r>
          </a:p>
        </p:txBody>
      </p:sp>
      <p:sp>
        <p:nvSpPr>
          <p:cNvPr id="24579" name="Rectangle 3"/>
          <p:cNvSpPr>
            <a:spLocks noGrp="1" noChangeArrowheads="1"/>
          </p:cNvSpPr>
          <p:nvPr>
            <p:ph idx="1"/>
          </p:nvPr>
        </p:nvSpPr>
        <p:spPr/>
        <p:txBody>
          <a:bodyPr/>
          <a:lstStyle/>
          <a:p>
            <a:pPr eaLnBrk="1" hangingPunct="1"/>
            <a:r>
              <a:rPr lang="en-US" altLang="en-US" sz="2400" dirty="0" smtClean="0"/>
              <a:t>Tell us something about you!</a:t>
            </a:r>
          </a:p>
          <a:p>
            <a:pPr lvl="1" eaLnBrk="1" hangingPunct="1"/>
            <a:r>
              <a:rPr lang="en-US" altLang="en-US" sz="2400" dirty="0" smtClean="0"/>
              <a:t>What is your name?</a:t>
            </a:r>
          </a:p>
          <a:p>
            <a:pPr lvl="1" eaLnBrk="1" hangingPunct="1"/>
            <a:r>
              <a:rPr lang="en-US" altLang="en-US" sz="2400" dirty="0" smtClean="0"/>
              <a:t>Which school are you from?</a:t>
            </a:r>
          </a:p>
          <a:p>
            <a:pPr lvl="1" eaLnBrk="1" hangingPunct="1"/>
            <a:r>
              <a:rPr lang="en-US" altLang="en-US" sz="2400" dirty="0" smtClean="0"/>
              <a:t>What grade are you in?</a:t>
            </a:r>
          </a:p>
          <a:p>
            <a:pPr lvl="1" eaLnBrk="1" hangingPunct="1"/>
            <a:r>
              <a:rPr lang="en-US" altLang="en-US" sz="2400" dirty="0" smtClean="0"/>
              <a:t>Why are you taking this course?</a:t>
            </a:r>
          </a:p>
          <a:p>
            <a:pPr lvl="1"/>
            <a:r>
              <a:rPr lang="en-US" altLang="en-US" sz="2400" dirty="0" smtClean="0"/>
              <a:t>What’s your </a:t>
            </a:r>
            <a:r>
              <a:rPr lang="en-US" altLang="en-US" sz="2400" dirty="0" err="1" smtClean="0"/>
              <a:t>favourite</a:t>
            </a:r>
            <a:r>
              <a:rPr lang="en-US" altLang="en-US" sz="2400" dirty="0" smtClean="0"/>
              <a:t> thing about robotics so far?</a:t>
            </a:r>
          </a:p>
          <a:p>
            <a:pPr lvl="1" eaLnBrk="1" hangingPunct="1"/>
            <a:r>
              <a:rPr lang="en-US" altLang="en-US" sz="2400" dirty="0" smtClean="0"/>
              <a:t>One unique fact!</a:t>
            </a:r>
          </a:p>
        </p:txBody>
      </p:sp>
      <p:graphicFrame>
        <p:nvGraphicFramePr>
          <p:cNvPr id="24580" name="Object 1"/>
          <p:cNvGraphicFramePr>
            <a:graphicFrameLocks noGrp="1" noChangeAspect="1"/>
          </p:cNvGraphicFramePr>
          <p:nvPr>
            <p:extLst>
              <p:ext uri="{D42A27DB-BD31-4B8C-83A1-F6EECF244321}">
                <p14:modId xmlns:p14="http://schemas.microsoft.com/office/powerpoint/2010/main" val="1920960659"/>
              </p:ext>
            </p:extLst>
          </p:nvPr>
        </p:nvGraphicFramePr>
        <p:xfrm>
          <a:off x="1116013" y="4941168"/>
          <a:ext cx="6840537" cy="1149350"/>
        </p:xfrm>
        <a:graphic>
          <a:graphicData uri="http://schemas.openxmlformats.org/presentationml/2006/ole">
            <mc:AlternateContent xmlns:mc="http://schemas.openxmlformats.org/markup-compatibility/2006">
              <mc:Choice xmlns:v="urn:schemas-microsoft-com:vml" Requires="v">
                <p:oleObj spid="_x0000_s1051" name="Image" r:id="rId3" imgW="27911111" imgH="4685714" progId="Photoshop.Image.9">
                  <p:embed/>
                </p:oleObj>
              </mc:Choice>
              <mc:Fallback>
                <p:oleObj name="Image" r:id="rId3" imgW="27911111" imgH="4685714" progId="Photoshop.Image.9">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941168"/>
                        <a:ext cx="684053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08118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4</a:t>
            </a:r>
            <a:endParaRPr lang="en-CA" dirty="0"/>
          </a:p>
        </p:txBody>
      </p:sp>
      <p:sp>
        <p:nvSpPr>
          <p:cNvPr id="3" name="Content Placeholder 2"/>
          <p:cNvSpPr>
            <a:spLocks noGrp="1"/>
          </p:cNvSpPr>
          <p:nvPr>
            <p:ph idx="1"/>
          </p:nvPr>
        </p:nvSpPr>
        <p:spPr/>
        <p:txBody>
          <a:bodyPr/>
          <a:lstStyle/>
          <a:p>
            <a:r>
              <a:rPr lang="en-US" dirty="0" smtClean="0"/>
              <a:t>Make a program that will make the Base Car go in a square </a:t>
            </a:r>
            <a:endParaRPr lang="en-CA" dirty="0"/>
          </a:p>
        </p:txBody>
      </p:sp>
    </p:spTree>
    <p:extLst>
      <p:ext uri="{BB962C8B-B14F-4D97-AF65-F5344CB8AC3E}">
        <p14:creationId xmlns:p14="http://schemas.microsoft.com/office/powerpoint/2010/main" val="3131298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5</a:t>
            </a:r>
            <a:endParaRPr lang="en-CA" dirty="0"/>
          </a:p>
        </p:txBody>
      </p:sp>
      <p:sp>
        <p:nvSpPr>
          <p:cNvPr id="3" name="Content Placeholder 2"/>
          <p:cNvSpPr>
            <a:spLocks noGrp="1"/>
          </p:cNvSpPr>
          <p:nvPr>
            <p:ph idx="1"/>
          </p:nvPr>
        </p:nvSpPr>
        <p:spPr/>
        <p:txBody>
          <a:bodyPr/>
          <a:lstStyle/>
          <a:p>
            <a:r>
              <a:rPr lang="en-US" dirty="0" smtClean="0"/>
              <a:t>Make a program that will make the Base Car go in a triangle</a:t>
            </a:r>
            <a:endParaRPr lang="en-CA" dirty="0"/>
          </a:p>
        </p:txBody>
      </p:sp>
    </p:spTree>
    <p:extLst>
      <p:ext uri="{BB962C8B-B14F-4D97-AF65-F5344CB8AC3E}">
        <p14:creationId xmlns:p14="http://schemas.microsoft.com/office/powerpoint/2010/main" val="1193651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6</a:t>
            </a:r>
            <a:endParaRPr lang="en-CA" dirty="0"/>
          </a:p>
        </p:txBody>
      </p:sp>
      <p:sp>
        <p:nvSpPr>
          <p:cNvPr id="3" name="Content Placeholder 2"/>
          <p:cNvSpPr>
            <a:spLocks noGrp="1"/>
          </p:cNvSpPr>
          <p:nvPr>
            <p:ph idx="1"/>
          </p:nvPr>
        </p:nvSpPr>
        <p:spPr/>
        <p:txBody>
          <a:bodyPr/>
          <a:lstStyle/>
          <a:p>
            <a:r>
              <a:rPr lang="en-US" dirty="0" smtClean="0"/>
              <a:t>Make a program that will make the Base Car go in a pentagon</a:t>
            </a:r>
            <a:endParaRPr lang="en-CA" dirty="0"/>
          </a:p>
        </p:txBody>
      </p:sp>
    </p:spTree>
    <p:extLst>
      <p:ext uri="{BB962C8B-B14F-4D97-AF65-F5344CB8AC3E}">
        <p14:creationId xmlns:p14="http://schemas.microsoft.com/office/powerpoint/2010/main" val="3297942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7</a:t>
            </a:r>
            <a:endParaRPr lang="en-CA" dirty="0"/>
          </a:p>
        </p:txBody>
      </p:sp>
      <p:sp>
        <p:nvSpPr>
          <p:cNvPr id="3" name="Content Placeholder 2"/>
          <p:cNvSpPr>
            <a:spLocks noGrp="1"/>
          </p:cNvSpPr>
          <p:nvPr>
            <p:ph idx="1"/>
          </p:nvPr>
        </p:nvSpPr>
        <p:spPr/>
        <p:txBody>
          <a:bodyPr/>
          <a:lstStyle/>
          <a:p>
            <a:r>
              <a:rPr lang="en-US" dirty="0" smtClean="0"/>
              <a:t>Make a program that will make the Base Car go in a hexagon</a:t>
            </a:r>
            <a:endParaRPr lang="en-CA" dirty="0"/>
          </a:p>
        </p:txBody>
      </p:sp>
    </p:spTree>
    <p:extLst>
      <p:ext uri="{BB962C8B-B14F-4D97-AF65-F5344CB8AC3E}">
        <p14:creationId xmlns:p14="http://schemas.microsoft.com/office/powerpoint/2010/main" val="1743644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8</a:t>
            </a:r>
            <a:endParaRPr lang="en-CA" dirty="0"/>
          </a:p>
        </p:txBody>
      </p:sp>
      <p:sp>
        <p:nvSpPr>
          <p:cNvPr id="3" name="Content Placeholder 2"/>
          <p:cNvSpPr>
            <a:spLocks noGrp="1"/>
          </p:cNvSpPr>
          <p:nvPr>
            <p:ph idx="1"/>
          </p:nvPr>
        </p:nvSpPr>
        <p:spPr/>
        <p:txBody>
          <a:bodyPr/>
          <a:lstStyle/>
          <a:p>
            <a:r>
              <a:rPr lang="en-US" dirty="0" smtClean="0"/>
              <a:t>Make a program that will make the Base Car go in an octagon</a:t>
            </a:r>
            <a:endParaRPr lang="en-CA" dirty="0"/>
          </a:p>
        </p:txBody>
      </p:sp>
    </p:spTree>
    <p:extLst>
      <p:ext uri="{BB962C8B-B14F-4D97-AF65-F5344CB8AC3E}">
        <p14:creationId xmlns:p14="http://schemas.microsoft.com/office/powerpoint/2010/main" val="521221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Waits &amp; Loops</a:t>
            </a:r>
            <a:endParaRPr lang="en-CA" dirty="0"/>
          </a:p>
        </p:txBody>
      </p:sp>
      <p:sp>
        <p:nvSpPr>
          <p:cNvPr id="5" name="Text Placeholder 4"/>
          <p:cNvSpPr>
            <a:spLocks noGrp="1"/>
          </p:cNvSpPr>
          <p:nvPr>
            <p:ph type="body" idx="1"/>
          </p:nvPr>
        </p:nvSpPr>
        <p:spPr/>
        <p:txBody>
          <a:bodyPr/>
          <a:lstStyle/>
          <a:p>
            <a:r>
              <a:rPr lang="en-US" dirty="0" smtClean="0"/>
              <a:t>Hands-on Robotics EV3 Level 2, Week 2</a:t>
            </a:r>
            <a:endParaRPr lang="en-CA" dirty="0"/>
          </a:p>
        </p:txBody>
      </p:sp>
    </p:spTree>
    <p:extLst>
      <p:ext uri="{BB962C8B-B14F-4D97-AF65-F5344CB8AC3E}">
        <p14:creationId xmlns:p14="http://schemas.microsoft.com/office/powerpoint/2010/main" val="3127369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smtClean="0"/>
              <a:t>Move Steering Block</a:t>
            </a:r>
          </a:p>
          <a:p>
            <a:pPr lvl="1"/>
            <a:r>
              <a:rPr lang="en-US" dirty="0" smtClean="0"/>
              <a:t>Select Port</a:t>
            </a:r>
          </a:p>
          <a:p>
            <a:pPr lvl="1"/>
            <a:r>
              <a:rPr lang="en-US" dirty="0" smtClean="0"/>
              <a:t>Choose Direction</a:t>
            </a:r>
          </a:p>
          <a:p>
            <a:pPr lvl="1"/>
            <a:r>
              <a:rPr lang="en-US" dirty="0" smtClean="0"/>
              <a:t>Set Power</a:t>
            </a:r>
          </a:p>
          <a:p>
            <a:pPr lvl="1"/>
            <a:r>
              <a:rPr lang="en-US" dirty="0" smtClean="0"/>
              <a:t>Set Duration</a:t>
            </a:r>
          </a:p>
          <a:p>
            <a:pPr lvl="1"/>
            <a:r>
              <a:rPr lang="en-US" dirty="0" smtClean="0"/>
              <a:t>Brake at End</a:t>
            </a:r>
            <a:endParaRPr lang="en-CA" dirty="0"/>
          </a:p>
        </p:txBody>
      </p:sp>
      <p:pic>
        <p:nvPicPr>
          <p:cNvPr id="7" name="Picture 3"/>
          <p:cNvPicPr>
            <a:picLocks noGrp="1" noChangeAspect="1" noChangeArrowheads="1"/>
          </p:cNvPicPr>
          <p:nvPr>
            <p:ph sz="half" idx="4294967295"/>
          </p:nvPr>
        </p:nvPicPr>
        <p:blipFill>
          <a:blip r:embed="rId2" cstate="print"/>
          <a:srcRect/>
          <a:stretch>
            <a:fillRect/>
          </a:stretch>
        </p:blipFill>
        <p:spPr bwMode="auto">
          <a:xfrm>
            <a:off x="4724400" y="2590800"/>
            <a:ext cx="3787775" cy="1719263"/>
          </a:xfrm>
          <a:prstGeom prst="rect">
            <a:avLst/>
          </a:prstGeom>
          <a:noFill/>
          <a:ln w="9525">
            <a:noFill/>
            <a:miter lim="800000"/>
            <a:headEnd/>
            <a:tailEnd/>
          </a:ln>
        </p:spPr>
      </p:pic>
    </p:spTree>
    <p:extLst>
      <p:ext uri="{BB962C8B-B14F-4D97-AF65-F5344CB8AC3E}">
        <p14:creationId xmlns:p14="http://schemas.microsoft.com/office/powerpoint/2010/main" val="4139566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Wait</a:t>
            </a:r>
            <a:endParaRPr lang="en-CA" dirty="0"/>
          </a:p>
        </p:txBody>
      </p:sp>
      <p:sp>
        <p:nvSpPr>
          <p:cNvPr id="4" name="Subtitle 3"/>
          <p:cNvSpPr>
            <a:spLocks noGrp="1"/>
          </p:cNvSpPr>
          <p:nvPr>
            <p:ph type="subTitle" idx="1"/>
          </p:nvPr>
        </p:nvSpPr>
        <p:spPr/>
        <p:txBody>
          <a:bodyPr/>
          <a:lstStyle/>
          <a:p>
            <a:r>
              <a:rPr lang="en-US" dirty="0" smtClean="0"/>
              <a:t>Wait Block</a:t>
            </a:r>
            <a:endParaRPr lang="en-CA" dirty="0"/>
          </a:p>
        </p:txBody>
      </p:sp>
    </p:spTree>
    <p:extLst>
      <p:ext uri="{BB962C8B-B14F-4D97-AF65-F5344CB8AC3E}">
        <p14:creationId xmlns:p14="http://schemas.microsoft.com/office/powerpoint/2010/main" val="2394968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a:t>
            </a:r>
            <a:endParaRPr lang="en-CA" dirty="0"/>
          </a:p>
        </p:txBody>
      </p:sp>
      <p:pic>
        <p:nvPicPr>
          <p:cNvPr id="4" name="Content Placeholder 3"/>
          <p:cNvPicPr>
            <a:picLocks noGrp="1" noChangeAspect="1"/>
          </p:cNvPicPr>
          <p:nvPr>
            <p:ph idx="1"/>
          </p:nvPr>
        </p:nvPicPr>
        <p:blipFill>
          <a:blip r:embed="rId3"/>
          <a:stretch>
            <a:fillRect/>
          </a:stretch>
        </p:blipFill>
        <p:spPr>
          <a:xfrm>
            <a:off x="1031666" y="1600200"/>
            <a:ext cx="7080668" cy="4525963"/>
          </a:xfrm>
          <a:prstGeom prst="rect">
            <a:avLst/>
          </a:prstGeom>
        </p:spPr>
      </p:pic>
      <p:sp>
        <p:nvSpPr>
          <p:cNvPr id="5" name="Left Arrow 4"/>
          <p:cNvSpPr/>
          <p:nvPr/>
        </p:nvSpPr>
        <p:spPr>
          <a:xfrm rot="16200000">
            <a:off x="2316479" y="4742688"/>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6017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a:t>
            </a:r>
            <a:endParaRPr lang="en-CA" dirty="0"/>
          </a:p>
        </p:txBody>
      </p:sp>
      <p:pic>
        <p:nvPicPr>
          <p:cNvPr id="4" name="Content Placeholder 3"/>
          <p:cNvPicPr>
            <a:picLocks noGrp="1" noChangeAspect="1"/>
          </p:cNvPicPr>
          <p:nvPr>
            <p:ph idx="1"/>
          </p:nvPr>
        </p:nvPicPr>
        <p:blipFill>
          <a:blip r:embed="rId2"/>
          <a:stretch>
            <a:fillRect/>
          </a:stretch>
        </p:blipFill>
        <p:spPr>
          <a:xfrm>
            <a:off x="1031666" y="1600200"/>
            <a:ext cx="7080668" cy="4525963"/>
          </a:xfrm>
          <a:prstGeom prst="rect">
            <a:avLst/>
          </a:prstGeom>
        </p:spPr>
      </p:pic>
      <p:pic>
        <p:nvPicPr>
          <p:cNvPr id="5" name="Picture 4"/>
          <p:cNvPicPr>
            <a:picLocks noChangeAspect="1"/>
          </p:cNvPicPr>
          <p:nvPr/>
        </p:nvPicPr>
        <p:blipFill>
          <a:blip r:embed="rId3"/>
          <a:stretch>
            <a:fillRect/>
          </a:stretch>
        </p:blipFill>
        <p:spPr>
          <a:xfrm>
            <a:off x="4575048" y="2514600"/>
            <a:ext cx="2514600" cy="2208475"/>
          </a:xfrm>
          <a:prstGeom prst="rect">
            <a:avLst/>
          </a:prstGeom>
        </p:spPr>
      </p:pic>
      <p:sp>
        <p:nvSpPr>
          <p:cNvPr id="6" name="Left Arrow 5"/>
          <p:cNvSpPr/>
          <p:nvPr/>
        </p:nvSpPr>
        <p:spPr>
          <a:xfrm rot="10800000">
            <a:off x="3294887" y="2895600"/>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966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p:txBody>
          <a:bodyPr/>
          <a:lstStyle/>
          <a:p>
            <a:pPr marL="365125" indent="-255588" eaLnBrk="1" hangingPunct="1">
              <a:buSzPct val="100000"/>
            </a:pPr>
            <a:r>
              <a:rPr lang="en-US" altLang="en-US" sz="3800" dirty="0" smtClean="0"/>
              <a:t>Respect</a:t>
            </a:r>
          </a:p>
          <a:p>
            <a:pPr marL="365125" indent="-255588" eaLnBrk="1" hangingPunct="1">
              <a:buSzPct val="100000"/>
            </a:pPr>
            <a:r>
              <a:rPr lang="en-US" altLang="en-US" sz="3800" dirty="0" smtClean="0"/>
              <a:t>Talking</a:t>
            </a:r>
          </a:p>
          <a:p>
            <a:pPr marL="365125" indent="-255588" eaLnBrk="1" hangingPunct="1">
              <a:buSzPct val="100000"/>
            </a:pPr>
            <a:r>
              <a:rPr lang="en-US" altLang="en-US" sz="3800" dirty="0" smtClean="0"/>
              <a:t>Asking Questions</a:t>
            </a:r>
          </a:p>
          <a:p>
            <a:pPr marL="365125" indent="-255588" eaLnBrk="1" hangingPunct="1">
              <a:buSzPct val="100000"/>
            </a:pPr>
            <a:r>
              <a:rPr lang="en-US" altLang="en-US" sz="3800" dirty="0" smtClean="0"/>
              <a:t>Participation</a:t>
            </a:r>
          </a:p>
          <a:p>
            <a:pPr marL="365125" indent="-255588" eaLnBrk="1" hangingPunct="1">
              <a:buSzPct val="100000"/>
            </a:pPr>
            <a:r>
              <a:rPr lang="en-US" altLang="en-US" sz="3800" dirty="0" smtClean="0"/>
              <a:t>Absences</a:t>
            </a:r>
          </a:p>
          <a:p>
            <a:pPr marL="365125" indent="-255588" eaLnBrk="1" hangingPunct="1">
              <a:buSzPct val="100000"/>
            </a:pPr>
            <a:r>
              <a:rPr lang="en-US" altLang="en-US" sz="3800" dirty="0" smtClean="0"/>
              <a:t>Working with Lego</a:t>
            </a:r>
          </a:p>
          <a:p>
            <a:pPr marL="365125" indent="-255588" algn="ctr" eaLnBrk="1" hangingPunct="1">
              <a:buSzPct val="100000"/>
            </a:pPr>
            <a:endParaRPr lang="en-US" altLang="en-US" sz="3800" dirty="0" smtClean="0"/>
          </a:p>
        </p:txBody>
      </p:sp>
      <p:pic>
        <p:nvPicPr>
          <p:cNvPr id="61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347913"/>
            <a:ext cx="21145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Rectangle 5"/>
          <p:cNvSpPr>
            <a:spLocks noGrp="1" noChangeArrowheads="1"/>
          </p:cNvSpPr>
          <p:nvPr>
            <p:ph type="title"/>
          </p:nvPr>
        </p:nvSpPr>
        <p:spPr/>
        <p:txBody>
          <a:bodyPr/>
          <a:lstStyle/>
          <a:p>
            <a:pPr eaLnBrk="1" hangingPunct="1"/>
            <a:r>
              <a:rPr lang="en-US" altLang="en-US" smtClean="0"/>
              <a:t>General Class Rules</a:t>
            </a:r>
          </a:p>
        </p:txBody>
      </p:sp>
    </p:spTree>
    <p:extLst>
      <p:ext uri="{BB962C8B-B14F-4D97-AF65-F5344CB8AC3E}">
        <p14:creationId xmlns:p14="http://schemas.microsoft.com/office/powerpoint/2010/main" val="10263881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a:t>
            </a:r>
            <a:endParaRPr lang="en-CA" dirty="0"/>
          </a:p>
        </p:txBody>
      </p:sp>
      <p:sp>
        <p:nvSpPr>
          <p:cNvPr id="3" name="Content Placeholder 2"/>
          <p:cNvSpPr>
            <a:spLocks noGrp="1"/>
          </p:cNvSpPr>
          <p:nvPr>
            <p:ph idx="1"/>
          </p:nvPr>
        </p:nvSpPr>
        <p:spPr/>
        <p:txBody>
          <a:bodyPr/>
          <a:lstStyle/>
          <a:p>
            <a:r>
              <a:rPr lang="en-US" dirty="0" smtClean="0"/>
              <a:t>Wait Block</a:t>
            </a:r>
          </a:p>
          <a:p>
            <a:pPr lvl="1"/>
            <a:r>
              <a:rPr lang="en-US" dirty="0" smtClean="0"/>
              <a:t>Wait for something</a:t>
            </a:r>
          </a:p>
          <a:p>
            <a:pPr lvl="1"/>
            <a:r>
              <a:rPr lang="en-US" dirty="0" smtClean="0"/>
              <a:t>Time</a:t>
            </a:r>
          </a:p>
          <a:p>
            <a:pPr lvl="1"/>
            <a:r>
              <a:rPr lang="en-US" dirty="0" smtClean="0"/>
              <a:t>Sensor (Next Week)</a:t>
            </a:r>
            <a:endParaRPr lang="en-CA" dirty="0"/>
          </a:p>
        </p:txBody>
      </p:sp>
      <p:pic>
        <p:nvPicPr>
          <p:cNvPr id="4" name="Picture 3"/>
          <p:cNvPicPr>
            <a:picLocks noChangeAspect="1"/>
          </p:cNvPicPr>
          <p:nvPr/>
        </p:nvPicPr>
        <p:blipFill>
          <a:blip r:embed="rId3"/>
          <a:stretch>
            <a:fillRect/>
          </a:stretch>
        </p:blipFill>
        <p:spPr>
          <a:xfrm>
            <a:off x="4876800" y="1371599"/>
            <a:ext cx="3429000" cy="4667945"/>
          </a:xfrm>
          <a:prstGeom prst="rect">
            <a:avLst/>
          </a:prstGeom>
        </p:spPr>
      </p:pic>
    </p:spTree>
    <p:extLst>
      <p:ext uri="{BB962C8B-B14F-4D97-AF65-F5344CB8AC3E}">
        <p14:creationId xmlns:p14="http://schemas.microsoft.com/office/powerpoint/2010/main" val="3413363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Spinner</a:t>
            </a:r>
            <a:endParaRPr lang="en-CA" dirty="0"/>
          </a:p>
        </p:txBody>
      </p:sp>
      <p:sp>
        <p:nvSpPr>
          <p:cNvPr id="3" name="Content Placeholder 2"/>
          <p:cNvSpPr>
            <a:spLocks noGrp="1"/>
          </p:cNvSpPr>
          <p:nvPr>
            <p:ph idx="1"/>
          </p:nvPr>
        </p:nvSpPr>
        <p:spPr/>
        <p:txBody>
          <a:bodyPr/>
          <a:lstStyle/>
          <a:p>
            <a:r>
              <a:rPr lang="en-US" dirty="0" smtClean="0"/>
              <a:t>Build the Top Spinner from the </a:t>
            </a:r>
            <a:r>
              <a:rPr lang="en-US" dirty="0"/>
              <a:t>Hands-on Robotics EV3 2 Project </a:t>
            </a:r>
            <a:r>
              <a:rPr lang="en-US" dirty="0" smtClean="0"/>
              <a:t>Instructions pdf</a:t>
            </a:r>
          </a:p>
          <a:p>
            <a:endParaRPr lang="en-US" dirty="0" smtClean="0"/>
          </a:p>
          <a:p>
            <a:r>
              <a:rPr lang="en-US" dirty="0" smtClean="0"/>
              <a:t>Make the following program for the Top Spinner</a:t>
            </a:r>
          </a:p>
          <a:p>
            <a:pPr lvl="1"/>
            <a:r>
              <a:rPr lang="en-US" dirty="0" smtClean="0"/>
              <a:t>The program does nothing until the middle button is pressed</a:t>
            </a:r>
          </a:p>
          <a:p>
            <a:pPr lvl="1"/>
            <a:r>
              <a:rPr lang="en-US" dirty="0" smtClean="0"/>
              <a:t>When the middle button is pressed, spin the motor for 5 seconds</a:t>
            </a:r>
            <a:endParaRPr lang="en-CA" dirty="0"/>
          </a:p>
        </p:txBody>
      </p:sp>
    </p:spTree>
    <p:extLst>
      <p:ext uri="{BB962C8B-B14F-4D97-AF65-F5344CB8AC3E}">
        <p14:creationId xmlns:p14="http://schemas.microsoft.com/office/powerpoint/2010/main" val="5560374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Spinner Program Solution</a:t>
            </a:r>
            <a:endParaRPr lang="en-CA" dirty="0"/>
          </a:p>
        </p:txBody>
      </p:sp>
      <p:pic>
        <p:nvPicPr>
          <p:cNvPr id="4" name="Content Placeholder 3"/>
          <p:cNvPicPr>
            <a:picLocks noGrp="1" noChangeAspect="1"/>
          </p:cNvPicPr>
          <p:nvPr>
            <p:ph idx="1"/>
          </p:nvPr>
        </p:nvPicPr>
        <p:blipFill>
          <a:blip r:embed="rId2"/>
          <a:stretch>
            <a:fillRect/>
          </a:stretch>
        </p:blipFill>
        <p:spPr>
          <a:xfrm>
            <a:off x="406814" y="2819400"/>
            <a:ext cx="8210002" cy="2057399"/>
          </a:xfrm>
          <a:prstGeom prst="rect">
            <a:avLst/>
          </a:prstGeom>
        </p:spPr>
      </p:pic>
    </p:spTree>
    <p:extLst>
      <p:ext uri="{BB962C8B-B14F-4D97-AF65-F5344CB8AC3E}">
        <p14:creationId xmlns:p14="http://schemas.microsoft.com/office/powerpoint/2010/main" val="25876226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a:t>
            </a:r>
            <a:endParaRPr lang="en-CA" dirty="0"/>
          </a:p>
        </p:txBody>
      </p:sp>
      <p:sp>
        <p:nvSpPr>
          <p:cNvPr id="4" name="Subtitle 3"/>
          <p:cNvSpPr>
            <a:spLocks noGrp="1"/>
          </p:cNvSpPr>
          <p:nvPr>
            <p:ph type="subTitle" idx="1"/>
          </p:nvPr>
        </p:nvSpPr>
        <p:spPr/>
        <p:txBody>
          <a:bodyPr/>
          <a:lstStyle/>
          <a:p>
            <a:r>
              <a:rPr lang="en-US" dirty="0" smtClean="0"/>
              <a:t>Loop Block</a:t>
            </a:r>
            <a:endParaRPr lang="en-CA" dirty="0"/>
          </a:p>
        </p:txBody>
      </p:sp>
    </p:spTree>
    <p:extLst>
      <p:ext uri="{BB962C8B-B14F-4D97-AF65-F5344CB8AC3E}">
        <p14:creationId xmlns:p14="http://schemas.microsoft.com/office/powerpoint/2010/main" val="34064237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Loop</a:t>
            </a:r>
            <a:endParaRPr lang="en-CA" dirty="0"/>
          </a:p>
        </p:txBody>
      </p:sp>
      <p:sp>
        <p:nvSpPr>
          <p:cNvPr id="5" name="Content Placeholder 4"/>
          <p:cNvSpPr>
            <a:spLocks noGrp="1"/>
          </p:cNvSpPr>
          <p:nvPr>
            <p:ph idx="1"/>
          </p:nvPr>
        </p:nvSpPr>
        <p:spPr/>
        <p:txBody>
          <a:bodyPr/>
          <a:lstStyle/>
          <a:p>
            <a:r>
              <a:rPr lang="en-US" dirty="0" smtClean="0"/>
              <a:t>Loop Block</a:t>
            </a:r>
          </a:p>
          <a:p>
            <a:pPr lvl="1"/>
            <a:r>
              <a:rPr lang="en-US" dirty="0" smtClean="0"/>
              <a:t>Repeat something</a:t>
            </a:r>
          </a:p>
          <a:p>
            <a:pPr lvl="1"/>
            <a:r>
              <a:rPr lang="en-US" dirty="0" smtClean="0"/>
              <a:t>Unlimited</a:t>
            </a:r>
          </a:p>
          <a:p>
            <a:pPr lvl="1"/>
            <a:r>
              <a:rPr lang="en-US" dirty="0" smtClean="0"/>
              <a:t>Count</a:t>
            </a:r>
          </a:p>
          <a:p>
            <a:pPr lvl="1"/>
            <a:r>
              <a:rPr lang="en-US" dirty="0" smtClean="0"/>
              <a:t>Time</a:t>
            </a:r>
          </a:p>
          <a:p>
            <a:pPr lvl="1"/>
            <a:r>
              <a:rPr lang="en-US" dirty="0" smtClean="0"/>
              <a:t>Sensors (Next Week)</a:t>
            </a:r>
            <a:endParaRPr lang="en-CA" dirty="0"/>
          </a:p>
        </p:txBody>
      </p:sp>
      <p:pic>
        <p:nvPicPr>
          <p:cNvPr id="6" name="Picture 5"/>
          <p:cNvPicPr>
            <a:picLocks noChangeAspect="1"/>
          </p:cNvPicPr>
          <p:nvPr/>
        </p:nvPicPr>
        <p:blipFill>
          <a:blip r:embed="rId3"/>
          <a:stretch>
            <a:fillRect/>
          </a:stretch>
        </p:blipFill>
        <p:spPr>
          <a:xfrm>
            <a:off x="5257800" y="1392835"/>
            <a:ext cx="3200400" cy="4686925"/>
          </a:xfrm>
          <a:prstGeom prst="rect">
            <a:avLst/>
          </a:prstGeom>
        </p:spPr>
      </p:pic>
    </p:spTree>
    <p:extLst>
      <p:ext uri="{BB962C8B-B14F-4D97-AF65-F5344CB8AC3E}">
        <p14:creationId xmlns:p14="http://schemas.microsoft.com/office/powerpoint/2010/main" val="14869430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Spinner</a:t>
            </a:r>
            <a:endParaRPr lang="en-CA" dirty="0"/>
          </a:p>
        </p:txBody>
      </p:sp>
      <p:sp>
        <p:nvSpPr>
          <p:cNvPr id="3" name="Content Placeholder 2"/>
          <p:cNvSpPr>
            <a:spLocks noGrp="1"/>
          </p:cNvSpPr>
          <p:nvPr>
            <p:ph idx="1"/>
          </p:nvPr>
        </p:nvSpPr>
        <p:spPr/>
        <p:txBody>
          <a:bodyPr/>
          <a:lstStyle/>
          <a:p>
            <a:r>
              <a:rPr lang="en-US" dirty="0" smtClean="0"/>
              <a:t>Make the following programs for your Top Spinner</a:t>
            </a:r>
          </a:p>
          <a:p>
            <a:pPr marL="971550" lvl="1" indent="-514350">
              <a:buFont typeface="+mj-lt"/>
              <a:buAutoNum type="arabicPeriod"/>
            </a:pPr>
            <a:r>
              <a:rPr lang="en-US" dirty="0" smtClean="0"/>
              <a:t>A motor that keeps spinning, using a loop</a:t>
            </a:r>
          </a:p>
          <a:p>
            <a:pPr marL="971550" lvl="1" indent="-514350">
              <a:buFont typeface="+mj-lt"/>
              <a:buAutoNum type="arabicPeriod"/>
            </a:pPr>
            <a:r>
              <a:rPr lang="en-US" dirty="0" smtClean="0"/>
              <a:t>A motor that keeps spinning, without a loop</a:t>
            </a:r>
            <a:endParaRPr lang="en-CA" dirty="0"/>
          </a:p>
        </p:txBody>
      </p:sp>
    </p:spTree>
    <p:extLst>
      <p:ext uri="{BB962C8B-B14F-4D97-AF65-F5344CB8AC3E}">
        <p14:creationId xmlns:p14="http://schemas.microsoft.com/office/powerpoint/2010/main" val="644906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Spinner Solution (with a loop)</a:t>
            </a:r>
            <a:endParaRPr lang="en-CA" dirty="0"/>
          </a:p>
        </p:txBody>
      </p:sp>
      <p:pic>
        <p:nvPicPr>
          <p:cNvPr id="4" name="Content Placeholder 3"/>
          <p:cNvPicPr>
            <a:picLocks noGrp="1" noChangeAspect="1"/>
          </p:cNvPicPr>
          <p:nvPr>
            <p:ph idx="1"/>
          </p:nvPr>
        </p:nvPicPr>
        <p:blipFill>
          <a:blip r:embed="rId3"/>
          <a:stretch>
            <a:fillRect/>
          </a:stretch>
        </p:blipFill>
        <p:spPr>
          <a:xfrm>
            <a:off x="1143000" y="1724912"/>
            <a:ext cx="6790653" cy="4142488"/>
          </a:xfrm>
          <a:prstGeom prst="rect">
            <a:avLst/>
          </a:prstGeom>
        </p:spPr>
      </p:pic>
    </p:spTree>
    <p:extLst>
      <p:ext uri="{BB962C8B-B14F-4D97-AF65-F5344CB8AC3E}">
        <p14:creationId xmlns:p14="http://schemas.microsoft.com/office/powerpoint/2010/main" val="25252913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Top Spinner Solution (without a loop)</a:t>
            </a:r>
            <a:endParaRPr lang="en-CA" sz="4000" dirty="0"/>
          </a:p>
        </p:txBody>
      </p:sp>
      <p:pic>
        <p:nvPicPr>
          <p:cNvPr id="717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754" t="25255" r="62256" b="57177"/>
          <a:stretch/>
        </p:blipFill>
        <p:spPr bwMode="auto">
          <a:xfrm>
            <a:off x="533400" y="2057400"/>
            <a:ext cx="8105783"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131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Sound Block &amp; Sensors</a:t>
            </a:r>
            <a:endParaRPr lang="en-CA" dirty="0"/>
          </a:p>
        </p:txBody>
      </p:sp>
      <p:sp>
        <p:nvSpPr>
          <p:cNvPr id="5" name="Text Placeholder 4"/>
          <p:cNvSpPr>
            <a:spLocks noGrp="1"/>
          </p:cNvSpPr>
          <p:nvPr>
            <p:ph type="body" idx="1"/>
          </p:nvPr>
        </p:nvSpPr>
        <p:spPr/>
        <p:txBody>
          <a:bodyPr/>
          <a:lstStyle/>
          <a:p>
            <a:r>
              <a:rPr lang="en-US" dirty="0" smtClean="0"/>
              <a:t>Hands-on Robotics EV3 Level 2, Week 3</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smtClean="0"/>
              <a:t>Wait Block</a:t>
            </a:r>
          </a:p>
          <a:p>
            <a:pPr lvl="1"/>
            <a:r>
              <a:rPr lang="en-US" dirty="0" smtClean="0"/>
              <a:t>Wait for sensor</a:t>
            </a:r>
          </a:p>
          <a:p>
            <a:pPr lvl="1"/>
            <a:r>
              <a:rPr lang="en-US" dirty="0" smtClean="0"/>
              <a:t>Wait for time</a:t>
            </a:r>
          </a:p>
          <a:p>
            <a:pPr lvl="1"/>
            <a:endParaRPr lang="en-US" dirty="0" smtClean="0"/>
          </a:p>
          <a:p>
            <a:r>
              <a:rPr lang="en-US" dirty="0" smtClean="0"/>
              <a:t>Loop Block</a:t>
            </a:r>
          </a:p>
          <a:p>
            <a:pPr lvl="1"/>
            <a:r>
              <a:rPr lang="en-US" dirty="0" smtClean="0"/>
              <a:t>Repeat things</a:t>
            </a:r>
            <a:endParaRPr lang="en-CA" dirty="0"/>
          </a:p>
        </p:txBody>
      </p:sp>
      <p:pic>
        <p:nvPicPr>
          <p:cNvPr id="6" name="Picture 5"/>
          <p:cNvPicPr>
            <a:picLocks noChangeAspect="1"/>
          </p:cNvPicPr>
          <p:nvPr/>
        </p:nvPicPr>
        <p:blipFill>
          <a:blip r:embed="rId2"/>
          <a:stretch>
            <a:fillRect/>
          </a:stretch>
        </p:blipFill>
        <p:spPr>
          <a:xfrm>
            <a:off x="5479762" y="1371600"/>
            <a:ext cx="2041177" cy="2218670"/>
          </a:xfrm>
          <a:prstGeom prst="rect">
            <a:avLst/>
          </a:prstGeom>
        </p:spPr>
      </p:pic>
      <p:pic>
        <p:nvPicPr>
          <p:cNvPr id="7" name="Picture 6"/>
          <p:cNvPicPr>
            <a:picLocks noChangeAspect="1"/>
          </p:cNvPicPr>
          <p:nvPr/>
        </p:nvPicPr>
        <p:blipFill>
          <a:blip r:embed="rId3"/>
          <a:stretch>
            <a:fillRect/>
          </a:stretch>
        </p:blipFill>
        <p:spPr>
          <a:xfrm>
            <a:off x="5075903" y="3868589"/>
            <a:ext cx="2848897" cy="2161232"/>
          </a:xfrm>
          <a:prstGeom prst="rect">
            <a:avLst/>
          </a:prstGeom>
        </p:spPr>
      </p:pic>
    </p:spTree>
    <p:extLst>
      <p:ext uri="{BB962C8B-B14F-4D97-AF65-F5344CB8AC3E}">
        <p14:creationId xmlns:p14="http://schemas.microsoft.com/office/powerpoint/2010/main" val="668956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pPr eaLnBrk="1" hangingPunct="1"/>
            <a:r>
              <a:rPr lang="en-US" altLang="en-US" smtClean="0"/>
              <a:t>Respect</a:t>
            </a:r>
          </a:p>
        </p:txBody>
      </p:sp>
      <p:sp>
        <p:nvSpPr>
          <p:cNvPr id="7171" name="Rectangle 3"/>
          <p:cNvSpPr>
            <a:spLocks noGrp="1"/>
          </p:cNvSpPr>
          <p:nvPr>
            <p:ph type="body" idx="1"/>
          </p:nvPr>
        </p:nvSpPr>
        <p:spPr/>
        <p:txBody>
          <a:bodyPr/>
          <a:lstStyle/>
          <a:p>
            <a:pPr eaLnBrk="1" hangingPunct="1">
              <a:lnSpc>
                <a:spcPct val="90000"/>
              </a:lnSpc>
            </a:pPr>
            <a:r>
              <a:rPr lang="en-US" altLang="en-US" sz="2800" smtClean="0"/>
              <a:t>Respect the instructor</a:t>
            </a:r>
          </a:p>
          <a:p>
            <a:pPr lvl="1" eaLnBrk="1" hangingPunct="1">
              <a:lnSpc>
                <a:spcPct val="90000"/>
              </a:lnSpc>
            </a:pPr>
            <a:r>
              <a:rPr lang="en-US" altLang="en-US" sz="2700" smtClean="0"/>
              <a:t>Do what’s being asked</a:t>
            </a:r>
          </a:p>
          <a:p>
            <a:pPr eaLnBrk="1" hangingPunct="1">
              <a:lnSpc>
                <a:spcPct val="90000"/>
              </a:lnSpc>
            </a:pPr>
            <a:r>
              <a:rPr lang="en-US" altLang="en-US" sz="2800" smtClean="0"/>
              <a:t>Respect fellow classmates</a:t>
            </a:r>
          </a:p>
          <a:p>
            <a:pPr lvl="1" eaLnBrk="1" hangingPunct="1">
              <a:lnSpc>
                <a:spcPct val="90000"/>
              </a:lnSpc>
            </a:pPr>
            <a:r>
              <a:rPr lang="en-US" altLang="en-US" sz="2700" smtClean="0"/>
              <a:t>Encourage each other</a:t>
            </a:r>
          </a:p>
          <a:p>
            <a:pPr lvl="1" eaLnBrk="1" hangingPunct="1">
              <a:lnSpc>
                <a:spcPct val="90000"/>
              </a:lnSpc>
            </a:pPr>
            <a:r>
              <a:rPr lang="en-US" altLang="en-US" sz="2700" smtClean="0"/>
              <a:t>Give everyone a chance to participate</a:t>
            </a:r>
          </a:p>
          <a:p>
            <a:pPr lvl="1" eaLnBrk="1" hangingPunct="1">
              <a:lnSpc>
                <a:spcPct val="90000"/>
              </a:lnSpc>
            </a:pPr>
            <a:r>
              <a:rPr lang="en-US" altLang="en-US" sz="2700" smtClean="0"/>
              <a:t>No putdowns </a:t>
            </a:r>
          </a:p>
          <a:p>
            <a:pPr lvl="1" eaLnBrk="1" hangingPunct="1">
              <a:lnSpc>
                <a:spcPct val="90000"/>
              </a:lnSpc>
            </a:pPr>
            <a:endParaRPr lang="en-US" altLang="en-US" sz="2700" smtClean="0"/>
          </a:p>
          <a:p>
            <a:pPr eaLnBrk="1" hangingPunct="1">
              <a:lnSpc>
                <a:spcPct val="90000"/>
              </a:lnSpc>
              <a:buFont typeface="Wingdings" pitchFamily="2" charset="2"/>
              <a:buNone/>
            </a:pPr>
            <a:r>
              <a:rPr lang="en-US" altLang="en-US" smtClean="0"/>
              <a:t>	Make the classroom safe and inclusive! </a:t>
            </a:r>
            <a:r>
              <a:rPr lang="en-US" altLang="en-US" smtClean="0">
                <a:sym typeface="Wingdings" pitchFamily="2" charset="2"/>
              </a:rPr>
              <a:t></a:t>
            </a:r>
            <a:endParaRPr lang="en-US" altLang="en-US" smtClean="0"/>
          </a:p>
        </p:txBody>
      </p:sp>
    </p:spTree>
    <p:extLst>
      <p:ext uri="{BB962C8B-B14F-4D97-AF65-F5344CB8AC3E}">
        <p14:creationId xmlns:p14="http://schemas.microsoft.com/office/powerpoint/2010/main" val="2340488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Sound</a:t>
            </a:r>
            <a:endParaRPr lang="en-CA" dirty="0"/>
          </a:p>
        </p:txBody>
      </p:sp>
      <p:sp>
        <p:nvSpPr>
          <p:cNvPr id="5" name="Subtitle 4"/>
          <p:cNvSpPr>
            <a:spLocks noGrp="1"/>
          </p:cNvSpPr>
          <p:nvPr>
            <p:ph type="subTitle" idx="1"/>
          </p:nvPr>
        </p:nvSpPr>
        <p:spPr/>
        <p:txBody>
          <a:bodyPr/>
          <a:lstStyle/>
          <a:p>
            <a:r>
              <a:rPr lang="en-US" dirty="0" smtClean="0"/>
              <a:t>Sound Block</a:t>
            </a:r>
            <a:endParaRPr lang="en-CA" dirty="0"/>
          </a:p>
        </p:txBody>
      </p:sp>
    </p:spTree>
    <p:extLst>
      <p:ext uri="{BB962C8B-B14F-4D97-AF65-F5344CB8AC3E}">
        <p14:creationId xmlns:p14="http://schemas.microsoft.com/office/powerpoint/2010/main" val="1649848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Block</a:t>
            </a:r>
            <a:endParaRPr lang="en-CA" dirty="0"/>
          </a:p>
        </p:txBody>
      </p:sp>
      <p:pic>
        <p:nvPicPr>
          <p:cNvPr id="4" name="Content Placeholder 3"/>
          <p:cNvPicPr>
            <a:picLocks noGrp="1" noChangeAspect="1"/>
          </p:cNvPicPr>
          <p:nvPr>
            <p:ph idx="1"/>
          </p:nvPr>
        </p:nvPicPr>
        <p:blipFill>
          <a:blip r:embed="rId2"/>
          <a:stretch>
            <a:fillRect/>
          </a:stretch>
        </p:blipFill>
        <p:spPr>
          <a:xfrm>
            <a:off x="1031666" y="1600200"/>
            <a:ext cx="7080668" cy="4525963"/>
          </a:xfrm>
          <a:prstGeom prst="rect">
            <a:avLst/>
          </a:prstGeom>
        </p:spPr>
      </p:pic>
      <p:sp>
        <p:nvSpPr>
          <p:cNvPr id="5" name="Left Arrow 4"/>
          <p:cNvSpPr/>
          <p:nvPr/>
        </p:nvSpPr>
        <p:spPr>
          <a:xfrm rot="16200000">
            <a:off x="3916680" y="4742688"/>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716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Block</a:t>
            </a:r>
            <a:endParaRPr lang="en-CA" dirty="0"/>
          </a:p>
        </p:txBody>
      </p:sp>
      <p:pic>
        <p:nvPicPr>
          <p:cNvPr id="4" name="Content Placeholder 3"/>
          <p:cNvPicPr>
            <a:picLocks noGrp="1" noChangeAspect="1"/>
          </p:cNvPicPr>
          <p:nvPr>
            <p:ph idx="1"/>
          </p:nvPr>
        </p:nvPicPr>
        <p:blipFill>
          <a:blip r:embed="rId3"/>
          <a:stretch>
            <a:fillRect/>
          </a:stretch>
        </p:blipFill>
        <p:spPr>
          <a:xfrm>
            <a:off x="2209800" y="1629246"/>
            <a:ext cx="4419599" cy="4179621"/>
          </a:xfrm>
          <a:prstGeom prst="rect">
            <a:avLst/>
          </a:prstGeom>
        </p:spPr>
      </p:pic>
    </p:spTree>
    <p:extLst>
      <p:ext uri="{BB962C8B-B14F-4D97-AF65-F5344CB8AC3E}">
        <p14:creationId xmlns:p14="http://schemas.microsoft.com/office/powerpoint/2010/main" val="36149821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BeatBox</a:t>
            </a:r>
            <a:endParaRPr lang="en-CA" dirty="0"/>
          </a:p>
        </p:txBody>
      </p:sp>
      <p:sp>
        <p:nvSpPr>
          <p:cNvPr id="3" name="Content Placeholder 2"/>
          <p:cNvSpPr>
            <a:spLocks noGrp="1"/>
          </p:cNvSpPr>
          <p:nvPr>
            <p:ph idx="1"/>
          </p:nvPr>
        </p:nvSpPr>
        <p:spPr/>
        <p:txBody>
          <a:bodyPr/>
          <a:lstStyle/>
          <a:p>
            <a:r>
              <a:rPr lang="en-US" dirty="0" smtClean="0"/>
              <a:t>Create a program that uses the tones/notes to play a song or a beat</a:t>
            </a:r>
          </a:p>
          <a:p>
            <a:endParaRPr lang="en-US" dirty="0"/>
          </a:p>
          <a:p>
            <a:r>
              <a:rPr lang="en-US" dirty="0" smtClean="0"/>
              <a:t>You do not need to build anything for this activity</a:t>
            </a:r>
            <a:endParaRPr lang="en-CA" dirty="0"/>
          </a:p>
        </p:txBody>
      </p:sp>
    </p:spTree>
    <p:extLst>
      <p:ext uri="{BB962C8B-B14F-4D97-AF65-F5344CB8AC3E}">
        <p14:creationId xmlns:p14="http://schemas.microsoft.com/office/powerpoint/2010/main" val="889574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BeatBox</a:t>
            </a:r>
            <a:r>
              <a:rPr lang="en-US" dirty="0" smtClean="0"/>
              <a:t> Sample Solution</a:t>
            </a:r>
            <a:endParaRPr lang="en-CA" dirty="0"/>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355" t="26017" r="38004" b="29764"/>
          <a:stretch/>
        </p:blipFill>
        <p:spPr bwMode="auto">
          <a:xfrm>
            <a:off x="533400" y="1676400"/>
            <a:ext cx="793991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7998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Sensors</a:t>
            </a:r>
            <a:endParaRPr lang="en-CA" dirty="0"/>
          </a:p>
        </p:txBody>
      </p:sp>
      <p:sp>
        <p:nvSpPr>
          <p:cNvPr id="5" name="Subtitle 4"/>
          <p:cNvSpPr>
            <a:spLocks noGrp="1"/>
          </p:cNvSpPr>
          <p:nvPr>
            <p:ph type="subTitle" idx="1"/>
          </p:nvPr>
        </p:nvSpPr>
        <p:spPr/>
        <p:txBody>
          <a:bodyPr/>
          <a:lstStyle/>
          <a:p>
            <a:r>
              <a:rPr lang="en-US" dirty="0" smtClean="0"/>
              <a:t>Using Sensors</a:t>
            </a:r>
            <a:endParaRPr lang="en-CA" dirty="0"/>
          </a:p>
        </p:txBody>
      </p:sp>
    </p:spTree>
    <p:extLst>
      <p:ext uri="{BB962C8B-B14F-4D97-AF65-F5344CB8AC3E}">
        <p14:creationId xmlns:p14="http://schemas.microsoft.com/office/powerpoint/2010/main" val="29129841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Brick Buttons</a:t>
            </a:r>
            <a:endParaRPr lang="en-CA" dirty="0"/>
          </a:p>
        </p:txBody>
      </p:sp>
      <p:pic>
        <p:nvPicPr>
          <p:cNvPr id="4" name="Content Placeholder 3"/>
          <p:cNvPicPr>
            <a:picLocks noGrp="1" noChangeAspect="1"/>
          </p:cNvPicPr>
          <p:nvPr>
            <p:ph idx="1"/>
          </p:nvPr>
        </p:nvPicPr>
        <p:blipFill>
          <a:blip r:embed="rId3"/>
          <a:stretch>
            <a:fillRect/>
          </a:stretch>
        </p:blipFill>
        <p:spPr>
          <a:xfrm>
            <a:off x="1295400" y="1414164"/>
            <a:ext cx="6705600" cy="4685080"/>
          </a:xfrm>
          <a:prstGeom prst="rect">
            <a:avLst/>
          </a:prstGeom>
        </p:spPr>
      </p:pic>
    </p:spTree>
    <p:extLst>
      <p:ext uri="{BB962C8B-B14F-4D97-AF65-F5344CB8AC3E}">
        <p14:creationId xmlns:p14="http://schemas.microsoft.com/office/powerpoint/2010/main" val="1425380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Brick Buttons</a:t>
            </a:r>
            <a:endParaRPr lang="en-CA" dirty="0"/>
          </a:p>
        </p:txBody>
      </p:sp>
      <p:pic>
        <p:nvPicPr>
          <p:cNvPr id="4" name="Content Placeholder 3"/>
          <p:cNvPicPr>
            <a:picLocks noGrp="1" noChangeAspect="1"/>
          </p:cNvPicPr>
          <p:nvPr>
            <p:ph idx="1"/>
          </p:nvPr>
        </p:nvPicPr>
        <p:blipFill>
          <a:blip r:embed="rId3"/>
          <a:stretch>
            <a:fillRect/>
          </a:stretch>
        </p:blipFill>
        <p:spPr>
          <a:xfrm>
            <a:off x="1371600" y="1904862"/>
            <a:ext cx="6248399" cy="3823383"/>
          </a:xfrm>
          <a:prstGeom prst="rect">
            <a:avLst/>
          </a:prstGeom>
        </p:spPr>
      </p:pic>
      <p:sp>
        <p:nvSpPr>
          <p:cNvPr id="5" name="Left Arrow 4"/>
          <p:cNvSpPr/>
          <p:nvPr/>
        </p:nvSpPr>
        <p:spPr>
          <a:xfrm rot="16200000">
            <a:off x="5087112" y="2913889"/>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0966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Board</a:t>
            </a:r>
            <a:endParaRPr lang="en-CA" dirty="0"/>
          </a:p>
        </p:txBody>
      </p:sp>
      <p:sp>
        <p:nvSpPr>
          <p:cNvPr id="3" name="Content Placeholder 2"/>
          <p:cNvSpPr>
            <a:spLocks noGrp="1"/>
          </p:cNvSpPr>
          <p:nvPr>
            <p:ph idx="1"/>
          </p:nvPr>
        </p:nvSpPr>
        <p:spPr/>
        <p:txBody>
          <a:bodyPr/>
          <a:lstStyle/>
          <a:p>
            <a:r>
              <a:rPr lang="en-US" dirty="0" smtClean="0"/>
              <a:t>Create a program that uses the buttons on the brick to play different sounds/notes/tones</a:t>
            </a:r>
          </a:p>
          <a:p>
            <a:endParaRPr lang="en-US" dirty="0"/>
          </a:p>
          <a:p>
            <a:r>
              <a:rPr lang="en-US" dirty="0" smtClean="0"/>
              <a:t>Each of these buttons should play a different note:</a:t>
            </a:r>
          </a:p>
          <a:p>
            <a:pPr lvl="1"/>
            <a:r>
              <a:rPr lang="en-US" dirty="0" smtClean="0"/>
              <a:t>Left button</a:t>
            </a:r>
          </a:p>
          <a:p>
            <a:pPr lvl="1"/>
            <a:r>
              <a:rPr lang="en-US" dirty="0" smtClean="0"/>
              <a:t>Middle button</a:t>
            </a:r>
          </a:p>
          <a:p>
            <a:pPr lvl="1"/>
            <a:r>
              <a:rPr lang="en-US" dirty="0" smtClean="0"/>
              <a:t>Right button</a:t>
            </a:r>
            <a:endParaRPr lang="en-CA" dirty="0"/>
          </a:p>
        </p:txBody>
      </p:sp>
    </p:spTree>
    <p:extLst>
      <p:ext uri="{BB962C8B-B14F-4D97-AF65-F5344CB8AC3E}">
        <p14:creationId xmlns:p14="http://schemas.microsoft.com/office/powerpoint/2010/main" val="19002736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Board Sample Solution</a:t>
            </a:r>
            <a:endParaRPr lang="en-CA"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524753"/>
            <a:ext cx="6324600" cy="451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182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r>
              <a:rPr lang="en-US" altLang="en-US" smtClean="0"/>
              <a:t>Talking</a:t>
            </a:r>
          </a:p>
        </p:txBody>
      </p:sp>
      <p:sp>
        <p:nvSpPr>
          <p:cNvPr id="8195" name="Rectangle 3"/>
          <p:cNvSpPr>
            <a:spLocks noGrp="1"/>
          </p:cNvSpPr>
          <p:nvPr>
            <p:ph type="body" idx="1"/>
          </p:nvPr>
        </p:nvSpPr>
        <p:spPr/>
        <p:txBody>
          <a:bodyPr/>
          <a:lstStyle/>
          <a:p>
            <a:pPr eaLnBrk="1" hangingPunct="1">
              <a:lnSpc>
                <a:spcPct val="90000"/>
              </a:lnSpc>
            </a:pPr>
            <a:r>
              <a:rPr lang="en-US" altLang="en-US" sz="2800" dirty="0" smtClean="0"/>
              <a:t>Please pay attention when the instructor is speaking</a:t>
            </a:r>
          </a:p>
          <a:p>
            <a:pPr lvl="1" eaLnBrk="1" hangingPunct="1">
              <a:lnSpc>
                <a:spcPct val="90000"/>
              </a:lnSpc>
            </a:pPr>
            <a:r>
              <a:rPr lang="en-US" altLang="en-US" sz="2700" dirty="0" smtClean="0"/>
              <a:t>Stop what you are doing and listen attentively</a:t>
            </a:r>
          </a:p>
          <a:p>
            <a:pPr lvl="1" eaLnBrk="1" hangingPunct="1">
              <a:lnSpc>
                <a:spcPct val="90000"/>
              </a:lnSpc>
            </a:pPr>
            <a:r>
              <a:rPr lang="en-US" altLang="en-US" sz="2700" dirty="0" smtClean="0"/>
              <a:t>Turn off the monitor</a:t>
            </a:r>
          </a:p>
          <a:p>
            <a:pPr lvl="1" eaLnBrk="1" hangingPunct="1">
              <a:lnSpc>
                <a:spcPct val="90000"/>
              </a:lnSpc>
            </a:pPr>
            <a:r>
              <a:rPr lang="en-US" altLang="en-US" sz="2700" dirty="0" smtClean="0"/>
              <a:t>Don’t speak when someone else is speaking</a:t>
            </a:r>
          </a:p>
          <a:p>
            <a:pPr eaLnBrk="1" hangingPunct="1">
              <a:lnSpc>
                <a:spcPct val="90000"/>
              </a:lnSpc>
              <a:buFont typeface="Wingdings" pitchFamily="2" charset="2"/>
              <a:buNone/>
            </a:pPr>
            <a:endParaRPr lang="en-US" altLang="en-US" sz="2800" dirty="0" smtClean="0"/>
          </a:p>
          <a:p>
            <a:pPr eaLnBrk="1" hangingPunct="1">
              <a:lnSpc>
                <a:spcPct val="90000"/>
              </a:lnSpc>
              <a:buFont typeface="Wingdings" pitchFamily="2" charset="2"/>
              <a:buNone/>
            </a:pPr>
            <a:r>
              <a:rPr lang="en-US" altLang="en-US" dirty="0" smtClean="0"/>
              <a:t>	Remember, when you are talking, everyone else listens!</a:t>
            </a:r>
          </a:p>
          <a:p>
            <a:pPr lvl="1" eaLnBrk="1" hangingPunct="1">
              <a:lnSpc>
                <a:spcPct val="90000"/>
              </a:lnSpc>
            </a:pPr>
            <a:endParaRPr lang="en-US" altLang="en-US" sz="3200" dirty="0" smtClean="0"/>
          </a:p>
          <a:p>
            <a:pPr eaLnBrk="1" hangingPunct="1">
              <a:lnSpc>
                <a:spcPct val="90000"/>
              </a:lnSpc>
              <a:buFont typeface="Wingdings" pitchFamily="2" charset="2"/>
              <a:buNone/>
            </a:pPr>
            <a:endParaRPr lang="en-US" altLang="en-US" dirty="0" smtClean="0"/>
          </a:p>
        </p:txBody>
      </p:sp>
    </p:spTree>
    <p:extLst>
      <p:ext uri="{BB962C8B-B14F-4D97-AF65-F5344CB8AC3E}">
        <p14:creationId xmlns:p14="http://schemas.microsoft.com/office/powerpoint/2010/main" val="4064626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Touch Sensor</a:t>
            </a:r>
            <a:endParaRPr lang="en-CA" dirty="0"/>
          </a:p>
        </p:txBody>
      </p:sp>
      <p:pic>
        <p:nvPicPr>
          <p:cNvPr id="4" name="Content Placeholder 3"/>
          <p:cNvPicPr>
            <a:picLocks noGrp="1" noChangeAspect="1"/>
          </p:cNvPicPr>
          <p:nvPr>
            <p:ph idx="1"/>
          </p:nvPr>
        </p:nvPicPr>
        <p:blipFill>
          <a:blip r:embed="rId3"/>
          <a:stretch>
            <a:fillRect/>
          </a:stretch>
        </p:blipFill>
        <p:spPr>
          <a:xfrm>
            <a:off x="2133600" y="1736542"/>
            <a:ext cx="4800600" cy="4186824"/>
          </a:xfrm>
          <a:prstGeom prst="rect">
            <a:avLst/>
          </a:prstGeom>
        </p:spPr>
      </p:pic>
    </p:spTree>
    <p:extLst>
      <p:ext uri="{BB962C8B-B14F-4D97-AF65-F5344CB8AC3E}">
        <p14:creationId xmlns:p14="http://schemas.microsoft.com/office/powerpoint/2010/main" val="6394583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Touch Sensor</a:t>
            </a:r>
            <a:endParaRPr lang="en-CA" dirty="0"/>
          </a:p>
        </p:txBody>
      </p:sp>
      <p:pic>
        <p:nvPicPr>
          <p:cNvPr id="4" name="Content Placeholder 3"/>
          <p:cNvPicPr>
            <a:picLocks noGrp="1" noChangeAspect="1"/>
          </p:cNvPicPr>
          <p:nvPr>
            <p:ph idx="1"/>
          </p:nvPr>
        </p:nvPicPr>
        <p:blipFill>
          <a:blip r:embed="rId2"/>
          <a:stretch>
            <a:fillRect/>
          </a:stretch>
        </p:blipFill>
        <p:spPr>
          <a:xfrm>
            <a:off x="1676400" y="1440334"/>
            <a:ext cx="5564089" cy="4655666"/>
          </a:xfrm>
          <a:prstGeom prst="rect">
            <a:avLst/>
          </a:prstGeom>
        </p:spPr>
      </p:pic>
      <p:sp>
        <p:nvSpPr>
          <p:cNvPr id="5" name="Left Arrow 4"/>
          <p:cNvSpPr/>
          <p:nvPr/>
        </p:nvSpPr>
        <p:spPr>
          <a:xfrm rot="16200000">
            <a:off x="5163312" y="2316480"/>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3678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Controlled Motor</a:t>
            </a:r>
            <a:endParaRPr lang="en-CA" dirty="0"/>
          </a:p>
        </p:txBody>
      </p:sp>
      <p:sp>
        <p:nvSpPr>
          <p:cNvPr id="3" name="Content Placeholder 2"/>
          <p:cNvSpPr>
            <a:spLocks noGrp="1"/>
          </p:cNvSpPr>
          <p:nvPr>
            <p:ph idx="1"/>
          </p:nvPr>
        </p:nvSpPr>
        <p:spPr/>
        <p:txBody>
          <a:bodyPr/>
          <a:lstStyle/>
          <a:p>
            <a:r>
              <a:rPr lang="en-US" dirty="0" smtClean="0"/>
              <a:t>Attach a touch sensor and a motor to the Brick</a:t>
            </a:r>
          </a:p>
          <a:p>
            <a:endParaRPr lang="en-US" dirty="0"/>
          </a:p>
          <a:p>
            <a:r>
              <a:rPr lang="en-US" dirty="0" smtClean="0"/>
              <a:t>Create a program that will turn the motors when the touch sensor is pressed</a:t>
            </a:r>
            <a:endParaRPr lang="en-CA" dirty="0"/>
          </a:p>
        </p:txBody>
      </p:sp>
    </p:spTree>
    <p:extLst>
      <p:ext uri="{BB962C8B-B14F-4D97-AF65-F5344CB8AC3E}">
        <p14:creationId xmlns:p14="http://schemas.microsoft.com/office/powerpoint/2010/main" val="3664575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Controlled Motor Solution</a:t>
            </a:r>
            <a:endParaRPr lang="en-CA" dirty="0"/>
          </a:p>
        </p:txBody>
      </p:sp>
      <p:pic>
        <p:nvPicPr>
          <p:cNvPr id="4" name="Content Placeholder 3"/>
          <p:cNvPicPr>
            <a:picLocks noGrp="1" noChangeAspect="1"/>
          </p:cNvPicPr>
          <p:nvPr>
            <p:ph idx="1"/>
          </p:nvPr>
        </p:nvPicPr>
        <p:blipFill>
          <a:blip r:embed="rId2"/>
          <a:stretch>
            <a:fillRect/>
          </a:stretch>
        </p:blipFill>
        <p:spPr>
          <a:xfrm>
            <a:off x="664040" y="2209800"/>
            <a:ext cx="7737390" cy="2971800"/>
          </a:xfrm>
          <a:prstGeom prst="rect">
            <a:avLst/>
          </a:prstGeom>
        </p:spPr>
      </p:pic>
    </p:spTree>
    <p:extLst>
      <p:ext uri="{BB962C8B-B14F-4D97-AF65-F5344CB8AC3E}">
        <p14:creationId xmlns:p14="http://schemas.microsoft.com/office/powerpoint/2010/main" val="13287234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Ultrasonic</a:t>
            </a:r>
            <a:endParaRPr lang="en-CA" dirty="0"/>
          </a:p>
        </p:txBody>
      </p:sp>
      <p:pic>
        <p:nvPicPr>
          <p:cNvPr id="4" name="Content Placeholder 3"/>
          <p:cNvPicPr>
            <a:picLocks noGrp="1" noChangeAspect="1"/>
          </p:cNvPicPr>
          <p:nvPr>
            <p:ph idx="1"/>
          </p:nvPr>
        </p:nvPicPr>
        <p:blipFill>
          <a:blip r:embed="rId3"/>
          <a:stretch>
            <a:fillRect/>
          </a:stretch>
        </p:blipFill>
        <p:spPr>
          <a:xfrm>
            <a:off x="914400" y="2538164"/>
            <a:ext cx="7296985" cy="2643436"/>
          </a:xfrm>
          <a:prstGeom prst="rect">
            <a:avLst/>
          </a:prstGeom>
        </p:spPr>
      </p:pic>
    </p:spTree>
    <p:extLst>
      <p:ext uri="{BB962C8B-B14F-4D97-AF65-F5344CB8AC3E}">
        <p14:creationId xmlns:p14="http://schemas.microsoft.com/office/powerpoint/2010/main" val="1016901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Ultrasonic</a:t>
            </a:r>
            <a:endParaRPr lang="en-CA" dirty="0"/>
          </a:p>
        </p:txBody>
      </p:sp>
      <p:pic>
        <p:nvPicPr>
          <p:cNvPr id="4" name="Content Placeholder 3"/>
          <p:cNvPicPr>
            <a:picLocks noGrp="1" noChangeAspect="1"/>
          </p:cNvPicPr>
          <p:nvPr>
            <p:ph idx="1"/>
          </p:nvPr>
        </p:nvPicPr>
        <p:blipFill>
          <a:blip r:embed="rId3"/>
          <a:stretch>
            <a:fillRect/>
          </a:stretch>
        </p:blipFill>
        <p:spPr>
          <a:xfrm>
            <a:off x="762000" y="1608074"/>
            <a:ext cx="7162800" cy="4239604"/>
          </a:xfrm>
          <a:prstGeom prst="rect">
            <a:avLst/>
          </a:prstGeom>
        </p:spPr>
      </p:pic>
      <p:sp>
        <p:nvSpPr>
          <p:cNvPr id="5" name="Left Arrow 4"/>
          <p:cNvSpPr/>
          <p:nvPr/>
        </p:nvSpPr>
        <p:spPr>
          <a:xfrm rot="16200000">
            <a:off x="5087112" y="2761489"/>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3639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Colour</a:t>
            </a:r>
            <a:r>
              <a:rPr lang="en-US" dirty="0" smtClean="0"/>
              <a:t> Sensor &amp; Switches</a:t>
            </a:r>
            <a:endParaRPr lang="en-CA" dirty="0"/>
          </a:p>
        </p:txBody>
      </p:sp>
      <p:sp>
        <p:nvSpPr>
          <p:cNvPr id="5" name="Text Placeholder 4"/>
          <p:cNvSpPr>
            <a:spLocks noGrp="1"/>
          </p:cNvSpPr>
          <p:nvPr>
            <p:ph type="body" idx="1"/>
          </p:nvPr>
        </p:nvSpPr>
        <p:spPr/>
        <p:txBody>
          <a:bodyPr/>
          <a:lstStyle/>
          <a:p>
            <a:r>
              <a:rPr lang="en-US" dirty="0" smtClean="0"/>
              <a:t>Hands-on Robotics EV3 Level 2, Week 4</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smtClean="0"/>
              <a:t>Sound Block</a:t>
            </a:r>
          </a:p>
          <a:p>
            <a:pPr lvl="1"/>
            <a:r>
              <a:rPr lang="en-US" dirty="0" smtClean="0"/>
              <a:t>Play a Note</a:t>
            </a:r>
          </a:p>
          <a:p>
            <a:pPr lvl="1"/>
            <a:r>
              <a:rPr lang="en-US" dirty="0" smtClean="0"/>
              <a:t>Play a Tone</a:t>
            </a:r>
          </a:p>
          <a:p>
            <a:pPr lvl="1"/>
            <a:r>
              <a:rPr lang="en-US" dirty="0" smtClean="0"/>
              <a:t>Play a File</a:t>
            </a:r>
          </a:p>
          <a:p>
            <a:pPr lvl="1"/>
            <a:endParaRPr lang="en-CA" dirty="0" smtClean="0"/>
          </a:p>
          <a:p>
            <a:r>
              <a:rPr lang="en-US" dirty="0" smtClean="0"/>
              <a:t>Sensors</a:t>
            </a:r>
          </a:p>
          <a:p>
            <a:pPr lvl="1"/>
            <a:r>
              <a:rPr lang="en-US" dirty="0" smtClean="0"/>
              <a:t>Button</a:t>
            </a:r>
          </a:p>
          <a:p>
            <a:pPr lvl="1"/>
            <a:r>
              <a:rPr lang="en-US" dirty="0" smtClean="0"/>
              <a:t>Touch</a:t>
            </a:r>
            <a:endParaRPr lang="en-US" dirty="0" smtClean="0"/>
          </a:p>
          <a:p>
            <a:pPr lvl="1"/>
            <a:r>
              <a:rPr lang="en-US" dirty="0" smtClean="0"/>
              <a:t>Ultrasonic</a:t>
            </a:r>
            <a:endParaRPr lang="en-US" dirty="0" smtClean="0"/>
          </a:p>
        </p:txBody>
      </p:sp>
      <p:pic>
        <p:nvPicPr>
          <p:cNvPr id="8" name="Content Placeholder 3"/>
          <p:cNvPicPr>
            <a:picLocks noChangeAspect="1"/>
          </p:cNvPicPr>
          <p:nvPr/>
        </p:nvPicPr>
        <p:blipFill rotWithShape="1">
          <a:blip r:embed="rId3"/>
          <a:srcRect l="34616"/>
          <a:stretch/>
        </p:blipFill>
        <p:spPr bwMode="auto">
          <a:xfrm>
            <a:off x="3478695" y="1580322"/>
            <a:ext cx="1828800" cy="2645116"/>
          </a:xfrm>
          <a:prstGeom prst="rect">
            <a:avLst/>
          </a:prstGeom>
          <a:noFill/>
          <a:ln w="9525">
            <a:noFill/>
            <a:miter lim="800000"/>
            <a:headEnd/>
            <a:tailEnd/>
          </a:ln>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5644"/>
          <a:stretch/>
        </p:blipFill>
        <p:spPr bwMode="auto">
          <a:xfrm>
            <a:off x="5562600" y="1447800"/>
            <a:ext cx="3200400" cy="474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7391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Colour</a:t>
            </a:r>
            <a:endParaRPr lang="en-CA" dirty="0"/>
          </a:p>
        </p:txBody>
      </p:sp>
      <p:sp>
        <p:nvSpPr>
          <p:cNvPr id="5" name="Subtitle 4"/>
          <p:cNvSpPr>
            <a:spLocks noGrp="1"/>
          </p:cNvSpPr>
          <p:nvPr>
            <p:ph type="subTitle" idx="1"/>
          </p:nvPr>
        </p:nvSpPr>
        <p:spPr/>
        <p:txBody>
          <a:bodyPr/>
          <a:lstStyle/>
          <a:p>
            <a:r>
              <a:rPr lang="en-US" dirty="0" err="1" smtClean="0"/>
              <a:t>Colour</a:t>
            </a:r>
            <a:r>
              <a:rPr lang="en-US" dirty="0" smtClean="0"/>
              <a:t> Sensor</a:t>
            </a:r>
            <a:endParaRPr lang="en-CA" dirty="0"/>
          </a:p>
        </p:txBody>
      </p:sp>
    </p:spTree>
    <p:extLst>
      <p:ext uri="{BB962C8B-B14F-4D97-AF65-F5344CB8AC3E}">
        <p14:creationId xmlns:p14="http://schemas.microsoft.com/office/powerpoint/2010/main" val="12851890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a:t>
            </a:r>
            <a:r>
              <a:rPr lang="en-US" dirty="0" err="1" smtClean="0"/>
              <a:t>Colour</a:t>
            </a:r>
            <a:r>
              <a:rPr lang="en-US" dirty="0" smtClean="0"/>
              <a:t> Sensor</a:t>
            </a:r>
            <a:endParaRPr lang="en-CA" dirty="0"/>
          </a:p>
        </p:txBody>
      </p:sp>
      <p:pic>
        <p:nvPicPr>
          <p:cNvPr id="4" name="Content Placeholder 3"/>
          <p:cNvPicPr>
            <a:picLocks noGrp="1" noChangeAspect="1"/>
          </p:cNvPicPr>
          <p:nvPr>
            <p:ph idx="1"/>
          </p:nvPr>
        </p:nvPicPr>
        <p:blipFill>
          <a:blip r:embed="rId2"/>
          <a:stretch>
            <a:fillRect/>
          </a:stretch>
        </p:blipFill>
        <p:spPr>
          <a:xfrm>
            <a:off x="2971800" y="1512889"/>
            <a:ext cx="3276600" cy="4812506"/>
          </a:xfrm>
          <a:prstGeom prst="rect">
            <a:avLst/>
          </a:prstGeom>
        </p:spPr>
      </p:pic>
    </p:spTree>
    <p:extLst>
      <p:ext uri="{BB962C8B-B14F-4D97-AF65-F5344CB8AC3E}">
        <p14:creationId xmlns:p14="http://schemas.microsoft.com/office/powerpoint/2010/main" val="3130039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en-US" altLang="en-US" smtClean="0"/>
              <a:t>Asking Questions</a:t>
            </a:r>
          </a:p>
        </p:txBody>
      </p:sp>
      <p:sp>
        <p:nvSpPr>
          <p:cNvPr id="9219" name="Rectangle 3"/>
          <p:cNvSpPr>
            <a:spLocks noGrp="1"/>
          </p:cNvSpPr>
          <p:nvPr>
            <p:ph type="body" idx="1"/>
          </p:nvPr>
        </p:nvSpPr>
        <p:spPr/>
        <p:txBody>
          <a:bodyPr/>
          <a:lstStyle/>
          <a:p>
            <a:pPr eaLnBrk="1" hangingPunct="1"/>
            <a:r>
              <a:rPr lang="en-US" altLang="en-US" sz="2400" smtClean="0"/>
              <a:t>Please raise your hand</a:t>
            </a:r>
          </a:p>
          <a:p>
            <a:pPr eaLnBrk="1" hangingPunct="1"/>
            <a:r>
              <a:rPr lang="en-US" altLang="en-US" sz="2400" smtClean="0"/>
              <a:t>Wait until you are picked</a:t>
            </a:r>
          </a:p>
          <a:p>
            <a:pPr eaLnBrk="1" hangingPunct="1"/>
            <a:r>
              <a:rPr lang="en-US" altLang="en-US" sz="2400" smtClean="0"/>
              <a:t>Don’t interrupt others</a:t>
            </a:r>
          </a:p>
          <a:p>
            <a:pPr eaLnBrk="1" hangingPunct="1"/>
            <a:endParaRPr lang="en-US" altLang="en-US" sz="2400" smtClean="0"/>
          </a:p>
          <a:p>
            <a:pPr eaLnBrk="1" hangingPunct="1"/>
            <a:r>
              <a:rPr lang="en-US" altLang="en-US" sz="2400" smtClean="0"/>
              <a:t>Ask your questions after class (or during free work time) when:</a:t>
            </a:r>
          </a:p>
          <a:p>
            <a:pPr lvl="1" eaLnBrk="1" hangingPunct="1"/>
            <a:r>
              <a:rPr lang="en-US" altLang="en-US" smtClean="0"/>
              <a:t>Your question takes long to answer</a:t>
            </a:r>
          </a:p>
          <a:p>
            <a:pPr lvl="1" eaLnBrk="1" hangingPunct="1"/>
            <a:r>
              <a:rPr lang="en-US" altLang="en-US" smtClean="0"/>
              <a:t>You have many questions</a:t>
            </a:r>
          </a:p>
          <a:p>
            <a:pPr lvl="1" eaLnBrk="1" hangingPunct="1"/>
            <a:r>
              <a:rPr lang="en-US" altLang="en-US" smtClean="0"/>
              <a:t>Your question is unrelated to what is being taught</a:t>
            </a:r>
          </a:p>
          <a:p>
            <a:pPr lvl="1" eaLnBrk="1" hangingPunct="1"/>
            <a:endParaRPr lang="en-US" altLang="en-US" sz="3000" smtClean="0"/>
          </a:p>
          <a:p>
            <a:pPr eaLnBrk="1" hangingPunct="1">
              <a:buFont typeface="Wingdings" pitchFamily="2" charset="2"/>
              <a:buNone/>
            </a:pPr>
            <a:endParaRPr lang="en-US" altLang="en-US" sz="2800" smtClean="0"/>
          </a:p>
        </p:txBody>
      </p:sp>
    </p:spTree>
    <p:extLst>
      <p:ext uri="{BB962C8B-B14F-4D97-AF65-F5344CB8AC3E}">
        <p14:creationId xmlns:p14="http://schemas.microsoft.com/office/powerpoint/2010/main" val="1158222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 </a:t>
            </a:r>
            <a:r>
              <a:rPr lang="en-US" dirty="0" err="1" smtClean="0"/>
              <a:t>Colour</a:t>
            </a:r>
            <a:r>
              <a:rPr lang="en-US" dirty="0" smtClean="0"/>
              <a:t> Sensor</a:t>
            </a:r>
            <a:endParaRPr lang="en-CA" dirty="0"/>
          </a:p>
        </p:txBody>
      </p:sp>
      <p:pic>
        <p:nvPicPr>
          <p:cNvPr id="4" name="Content Placeholder 3"/>
          <p:cNvPicPr>
            <a:picLocks noGrp="1" noChangeAspect="1"/>
          </p:cNvPicPr>
          <p:nvPr>
            <p:ph idx="1"/>
          </p:nvPr>
        </p:nvPicPr>
        <p:blipFill>
          <a:blip r:embed="rId2"/>
          <a:stretch>
            <a:fillRect/>
          </a:stretch>
        </p:blipFill>
        <p:spPr>
          <a:xfrm>
            <a:off x="1600199" y="1866208"/>
            <a:ext cx="5727587" cy="3848792"/>
          </a:xfrm>
          <a:prstGeom prst="rect">
            <a:avLst/>
          </a:prstGeom>
        </p:spPr>
      </p:pic>
      <p:sp>
        <p:nvSpPr>
          <p:cNvPr id="5" name="Left Arrow 4"/>
          <p:cNvSpPr/>
          <p:nvPr/>
        </p:nvSpPr>
        <p:spPr>
          <a:xfrm rot="16200000">
            <a:off x="5288280" y="2837689"/>
            <a:ext cx="978408" cy="48463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7395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Switches</a:t>
            </a:r>
            <a:endParaRPr lang="en-CA" dirty="0"/>
          </a:p>
        </p:txBody>
      </p:sp>
      <p:sp>
        <p:nvSpPr>
          <p:cNvPr id="5" name="Subtitle 4"/>
          <p:cNvSpPr>
            <a:spLocks noGrp="1"/>
          </p:cNvSpPr>
          <p:nvPr>
            <p:ph type="subTitle" idx="1"/>
          </p:nvPr>
        </p:nvSpPr>
        <p:spPr/>
        <p:txBody>
          <a:bodyPr/>
          <a:lstStyle/>
          <a:p>
            <a:r>
              <a:rPr lang="en-US" dirty="0" smtClean="0"/>
              <a:t>If Statements</a:t>
            </a:r>
            <a:endParaRPr lang="en-CA" dirty="0"/>
          </a:p>
        </p:txBody>
      </p:sp>
    </p:spTree>
    <p:extLst>
      <p:ext uri="{BB962C8B-B14F-4D97-AF65-F5344CB8AC3E}">
        <p14:creationId xmlns:p14="http://schemas.microsoft.com/office/powerpoint/2010/main" val="24291189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a:t>
            </a:r>
            <a:endParaRPr lang="en-CA" dirty="0"/>
          </a:p>
        </p:txBody>
      </p:sp>
      <p:pic>
        <p:nvPicPr>
          <p:cNvPr id="6" name="Content Placeholder 5"/>
          <p:cNvPicPr>
            <a:picLocks noGrp="1" noChangeAspect="1"/>
          </p:cNvPicPr>
          <p:nvPr>
            <p:ph sz="half" idx="1"/>
          </p:nvPr>
        </p:nvPicPr>
        <p:blipFill>
          <a:blip r:embed="rId2"/>
          <a:stretch>
            <a:fillRect/>
          </a:stretch>
        </p:blipFill>
        <p:spPr>
          <a:xfrm>
            <a:off x="1114424" y="1527758"/>
            <a:ext cx="3502726" cy="4568241"/>
          </a:xfrm>
          <a:prstGeom prst="rect">
            <a:avLst/>
          </a:prstGeom>
        </p:spPr>
      </p:pic>
      <p:pic>
        <p:nvPicPr>
          <p:cNvPr id="7" name="Content Placeholder 6"/>
          <p:cNvPicPr>
            <a:picLocks noGrp="1" noChangeAspect="1"/>
          </p:cNvPicPr>
          <p:nvPr>
            <p:ph sz="half" idx="2"/>
          </p:nvPr>
        </p:nvPicPr>
        <p:blipFill>
          <a:blip r:embed="rId3"/>
          <a:stretch>
            <a:fillRect/>
          </a:stretch>
        </p:blipFill>
        <p:spPr>
          <a:xfrm>
            <a:off x="5272087" y="1638561"/>
            <a:ext cx="2347913" cy="4228839"/>
          </a:xfrm>
          <a:prstGeom prst="rect">
            <a:avLst/>
          </a:prstGeom>
        </p:spPr>
      </p:pic>
    </p:spTree>
    <p:extLst>
      <p:ext uri="{BB962C8B-B14F-4D97-AF65-F5344CB8AC3E}">
        <p14:creationId xmlns:p14="http://schemas.microsoft.com/office/powerpoint/2010/main" val="37424253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a:t>
            </a:r>
            <a:endParaRPr lang="en-CA" dirty="0"/>
          </a:p>
        </p:txBody>
      </p:sp>
      <p:pic>
        <p:nvPicPr>
          <p:cNvPr id="6" name="Content Placeholder 5"/>
          <p:cNvPicPr>
            <a:picLocks noGrp="1" noChangeAspect="1"/>
          </p:cNvPicPr>
          <p:nvPr>
            <p:ph idx="1"/>
          </p:nvPr>
        </p:nvPicPr>
        <p:blipFill>
          <a:blip r:embed="rId3"/>
          <a:stretch>
            <a:fillRect/>
          </a:stretch>
        </p:blipFill>
        <p:spPr>
          <a:xfrm>
            <a:off x="1752600" y="1563864"/>
            <a:ext cx="5638800" cy="4598633"/>
          </a:xfrm>
          <a:prstGeom prst="rect">
            <a:avLst/>
          </a:prstGeom>
        </p:spPr>
      </p:pic>
    </p:spTree>
    <p:extLst>
      <p:ext uri="{BB962C8B-B14F-4D97-AF65-F5344CB8AC3E}">
        <p14:creationId xmlns:p14="http://schemas.microsoft.com/office/powerpoint/2010/main" val="29513404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Colour</a:t>
            </a:r>
            <a:r>
              <a:rPr lang="en-US" dirty="0" smtClean="0"/>
              <a:t> Scanner</a:t>
            </a:r>
            <a:endParaRPr lang="en-CA" dirty="0"/>
          </a:p>
        </p:txBody>
      </p:sp>
      <p:sp>
        <p:nvSpPr>
          <p:cNvPr id="3" name="Content Placeholder 2"/>
          <p:cNvSpPr>
            <a:spLocks noGrp="1"/>
          </p:cNvSpPr>
          <p:nvPr>
            <p:ph idx="1"/>
          </p:nvPr>
        </p:nvSpPr>
        <p:spPr/>
        <p:txBody>
          <a:bodyPr/>
          <a:lstStyle/>
          <a:p>
            <a:r>
              <a:rPr lang="en-US" dirty="0" smtClean="0"/>
              <a:t>Build the </a:t>
            </a:r>
            <a:r>
              <a:rPr lang="en-US" dirty="0" err="1" smtClean="0"/>
              <a:t>Colour</a:t>
            </a:r>
            <a:r>
              <a:rPr lang="en-US" dirty="0" smtClean="0"/>
              <a:t> Scanner from the </a:t>
            </a:r>
            <a:r>
              <a:rPr lang="en-US" dirty="0"/>
              <a:t>Hands-on Robotics EV3 2 Project Instructions </a:t>
            </a:r>
            <a:r>
              <a:rPr lang="en-US" dirty="0" smtClean="0"/>
              <a:t>pdf</a:t>
            </a:r>
          </a:p>
          <a:p>
            <a:endParaRPr lang="en-US" dirty="0" smtClean="0"/>
          </a:p>
          <a:p>
            <a:r>
              <a:rPr lang="en-US" dirty="0" smtClean="0"/>
              <a:t>Program the </a:t>
            </a:r>
            <a:r>
              <a:rPr lang="en-US" dirty="0" err="1" smtClean="0"/>
              <a:t>Colour</a:t>
            </a:r>
            <a:r>
              <a:rPr lang="en-US" dirty="0" smtClean="0"/>
              <a:t> Scanner to do the following:</a:t>
            </a:r>
          </a:p>
          <a:p>
            <a:pPr lvl="1"/>
            <a:r>
              <a:rPr lang="en-US" dirty="0" smtClean="0"/>
              <a:t>Detect blue</a:t>
            </a:r>
          </a:p>
          <a:p>
            <a:pPr lvl="1"/>
            <a:r>
              <a:rPr lang="en-US" dirty="0" smtClean="0"/>
              <a:t>Play a sound</a:t>
            </a:r>
          </a:p>
          <a:p>
            <a:pPr lvl="1"/>
            <a:r>
              <a:rPr lang="en-US" dirty="0" smtClean="0"/>
              <a:t>Keep running until you stop the program</a:t>
            </a:r>
            <a:endParaRPr lang="en-US" dirty="0"/>
          </a:p>
          <a:p>
            <a:endParaRPr lang="en-CA" dirty="0"/>
          </a:p>
        </p:txBody>
      </p:sp>
    </p:spTree>
    <p:extLst>
      <p:ext uri="{BB962C8B-B14F-4D97-AF65-F5344CB8AC3E}">
        <p14:creationId xmlns:p14="http://schemas.microsoft.com/office/powerpoint/2010/main" val="34351298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Colour</a:t>
            </a:r>
            <a:r>
              <a:rPr lang="en-US" dirty="0" smtClean="0"/>
              <a:t> Scanner Solution</a:t>
            </a:r>
            <a:endParaRPr lang="en-CA" dirty="0"/>
          </a:p>
        </p:txBody>
      </p:sp>
      <p:pic>
        <p:nvPicPr>
          <p:cNvPr id="4" name="Content Placeholder 3"/>
          <p:cNvPicPr>
            <a:picLocks noGrp="1" noChangeAspect="1"/>
          </p:cNvPicPr>
          <p:nvPr>
            <p:ph idx="1"/>
          </p:nvPr>
        </p:nvPicPr>
        <p:blipFill>
          <a:blip r:embed="rId2"/>
          <a:stretch>
            <a:fillRect/>
          </a:stretch>
        </p:blipFill>
        <p:spPr>
          <a:xfrm>
            <a:off x="1219200" y="1380709"/>
            <a:ext cx="6477000" cy="4795688"/>
          </a:xfrm>
          <a:prstGeom prst="rect">
            <a:avLst/>
          </a:prstGeom>
        </p:spPr>
      </p:pic>
    </p:spTree>
    <p:extLst>
      <p:ext uri="{BB962C8B-B14F-4D97-AF65-F5344CB8AC3E}">
        <p14:creationId xmlns:p14="http://schemas.microsoft.com/office/powerpoint/2010/main" val="38006353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Buffalo Bumper Car </a:t>
            </a:r>
            <a:br>
              <a:rPr lang="en-US" dirty="0" smtClean="0"/>
            </a:br>
            <a:r>
              <a:rPr lang="en-US" dirty="0" smtClean="0"/>
              <a:t>&amp; Door Alarm</a:t>
            </a:r>
            <a:endParaRPr lang="en-CA" dirty="0"/>
          </a:p>
        </p:txBody>
      </p:sp>
      <p:sp>
        <p:nvSpPr>
          <p:cNvPr id="5" name="Text Placeholder 4"/>
          <p:cNvSpPr>
            <a:spLocks noGrp="1"/>
          </p:cNvSpPr>
          <p:nvPr>
            <p:ph type="body" idx="1"/>
          </p:nvPr>
        </p:nvSpPr>
        <p:spPr/>
        <p:txBody>
          <a:bodyPr/>
          <a:lstStyle/>
          <a:p>
            <a:r>
              <a:rPr lang="en-US" dirty="0" smtClean="0"/>
              <a:t>Hands-on Robotics EV3 Level 2, Week 5</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3"/>
          <a:stretch>
            <a:fillRect/>
          </a:stretch>
        </p:blipFill>
        <p:spPr bwMode="auto">
          <a:xfrm>
            <a:off x="6096000" y="1470107"/>
            <a:ext cx="2578855" cy="3787693"/>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err="1" smtClean="0"/>
              <a:t>Colour</a:t>
            </a:r>
            <a:r>
              <a:rPr lang="en-US" dirty="0" smtClean="0"/>
              <a:t> Sensor</a:t>
            </a:r>
          </a:p>
          <a:p>
            <a:pPr lvl="1"/>
            <a:r>
              <a:rPr lang="en-US" dirty="0" smtClean="0"/>
              <a:t>Scan for </a:t>
            </a:r>
            <a:r>
              <a:rPr lang="en-US" dirty="0" err="1" smtClean="0"/>
              <a:t>colour</a:t>
            </a:r>
            <a:endParaRPr lang="en-US" dirty="0" smtClean="0"/>
          </a:p>
          <a:p>
            <a:pPr lvl="1"/>
            <a:endParaRPr lang="en-US" dirty="0" smtClean="0"/>
          </a:p>
          <a:p>
            <a:r>
              <a:rPr lang="en-US" dirty="0" smtClean="0"/>
              <a:t>Switches</a:t>
            </a:r>
          </a:p>
          <a:p>
            <a:pPr lvl="1"/>
            <a:r>
              <a:rPr lang="en-US" dirty="0" smtClean="0"/>
              <a:t>Used to make decisions in programming</a:t>
            </a:r>
            <a:endParaRPr lang="en-CA" dirty="0"/>
          </a:p>
        </p:txBody>
      </p:sp>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9293" t="86774" r="51250" b="1968"/>
          <a:stretch/>
        </p:blipFill>
        <p:spPr bwMode="auto">
          <a:xfrm>
            <a:off x="3128747" y="4343400"/>
            <a:ext cx="2891053" cy="2043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8712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Buffalo Bumper Car</a:t>
            </a:r>
            <a:endParaRPr lang="en-CA" dirty="0"/>
          </a:p>
        </p:txBody>
      </p:sp>
      <p:sp>
        <p:nvSpPr>
          <p:cNvPr id="3" name="Content Placeholder 2"/>
          <p:cNvSpPr>
            <a:spLocks noGrp="1"/>
          </p:cNvSpPr>
          <p:nvPr>
            <p:ph idx="1"/>
          </p:nvPr>
        </p:nvSpPr>
        <p:spPr/>
        <p:txBody>
          <a:bodyPr/>
          <a:lstStyle/>
          <a:p>
            <a:r>
              <a:rPr lang="en-US" dirty="0" smtClean="0"/>
              <a:t>Build the Buffalo Bumper Car </a:t>
            </a:r>
            <a:r>
              <a:rPr lang="en-US" dirty="0"/>
              <a:t>from the Hands-on Robotics EV3 2 Project Instructions pdf</a:t>
            </a:r>
          </a:p>
          <a:p>
            <a:endParaRPr lang="en-US" dirty="0" smtClean="0"/>
          </a:p>
          <a:p>
            <a:r>
              <a:rPr lang="en-US" dirty="0" smtClean="0"/>
              <a:t>Program the Bumper Car to do the following:</a:t>
            </a:r>
          </a:p>
          <a:p>
            <a:pPr lvl="1"/>
            <a:r>
              <a:rPr lang="en-US" dirty="0" smtClean="0"/>
              <a:t>Detect hitting something</a:t>
            </a:r>
          </a:p>
          <a:p>
            <a:pPr lvl="1"/>
            <a:r>
              <a:rPr lang="en-US" dirty="0" smtClean="0"/>
              <a:t>Backup and turn</a:t>
            </a:r>
          </a:p>
          <a:p>
            <a:pPr lvl="1"/>
            <a:r>
              <a:rPr lang="en-US" dirty="0" smtClean="0"/>
              <a:t>Go forward if not hitting something</a:t>
            </a:r>
            <a:endParaRPr lang="en-CA" dirty="0"/>
          </a:p>
        </p:txBody>
      </p:sp>
    </p:spTree>
    <p:extLst>
      <p:ext uri="{BB962C8B-B14F-4D97-AF65-F5344CB8AC3E}">
        <p14:creationId xmlns:p14="http://schemas.microsoft.com/office/powerpoint/2010/main" val="17961318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Buffalo Bumper Car Solution</a:t>
            </a:r>
            <a:endParaRPr lang="en-CA" dirty="0"/>
          </a:p>
        </p:txBody>
      </p:sp>
      <p:pic>
        <p:nvPicPr>
          <p:cNvPr id="4" name="Content Placeholder 3"/>
          <p:cNvPicPr>
            <a:picLocks noGrp="1" noChangeAspect="1"/>
          </p:cNvPicPr>
          <p:nvPr>
            <p:ph idx="1"/>
          </p:nvPr>
        </p:nvPicPr>
        <p:blipFill>
          <a:blip r:embed="rId2"/>
          <a:stretch>
            <a:fillRect/>
          </a:stretch>
        </p:blipFill>
        <p:spPr>
          <a:xfrm>
            <a:off x="559365" y="1600200"/>
            <a:ext cx="8025269" cy="4525963"/>
          </a:xfrm>
          <a:prstGeom prst="rect">
            <a:avLst/>
          </a:prstGeom>
        </p:spPr>
      </p:pic>
    </p:spTree>
    <p:extLst>
      <p:ext uri="{BB962C8B-B14F-4D97-AF65-F5344CB8AC3E}">
        <p14:creationId xmlns:p14="http://schemas.microsoft.com/office/powerpoint/2010/main" val="4222251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title"/>
          </p:nvPr>
        </p:nvSpPr>
        <p:spPr/>
        <p:txBody>
          <a:bodyPr/>
          <a:lstStyle/>
          <a:p>
            <a:pPr eaLnBrk="1" hangingPunct="1"/>
            <a:r>
              <a:rPr lang="en-US" altLang="en-US" smtClean="0"/>
              <a:t>Participation</a:t>
            </a:r>
          </a:p>
        </p:txBody>
      </p:sp>
      <p:sp>
        <p:nvSpPr>
          <p:cNvPr id="10243" name="Rectangle 4"/>
          <p:cNvSpPr>
            <a:spLocks noGrp="1" noChangeArrowheads="1"/>
          </p:cNvSpPr>
          <p:nvPr>
            <p:ph type="body" idx="1"/>
          </p:nvPr>
        </p:nvSpPr>
        <p:spPr/>
        <p:txBody>
          <a:bodyPr/>
          <a:lstStyle/>
          <a:p>
            <a:pPr marL="365125" indent="-255588" eaLnBrk="1" hangingPunct="1"/>
            <a:r>
              <a:rPr lang="en-US" altLang="en-US" sz="2800" smtClean="0"/>
              <a:t>Please raise your hand</a:t>
            </a:r>
          </a:p>
          <a:p>
            <a:pPr marL="365125" indent="-255588" eaLnBrk="1" hangingPunct="1"/>
            <a:r>
              <a:rPr lang="en-US" altLang="en-US" sz="2800" smtClean="0"/>
              <a:t>Wait until you are picked</a:t>
            </a:r>
          </a:p>
          <a:p>
            <a:pPr marL="365125" indent="-255588" eaLnBrk="1" hangingPunct="1"/>
            <a:r>
              <a:rPr lang="en-US" altLang="en-US" sz="2800" smtClean="0"/>
              <a:t>Don’t shout out your answer</a:t>
            </a:r>
          </a:p>
          <a:p>
            <a:pPr marL="365125" indent="-255588" eaLnBrk="1" hangingPunct="1"/>
            <a:endParaRPr lang="en-US" altLang="en-US" smtClean="0"/>
          </a:p>
          <a:p>
            <a:pPr marL="365125" indent="-255588" eaLnBrk="1" hangingPunct="1"/>
            <a:endParaRPr lang="en-US" altLang="en-US" smtClean="0"/>
          </a:p>
          <a:p>
            <a:pPr marL="365125" indent="-255588" eaLnBrk="1" hangingPunct="1">
              <a:buFont typeface="Wingdings" pitchFamily="2" charset="2"/>
              <a:buNone/>
            </a:pPr>
            <a:r>
              <a:rPr lang="en-US" altLang="en-US" sz="3400" smtClean="0"/>
              <a:t>	Participation is strongly encouraged!</a:t>
            </a:r>
          </a:p>
          <a:p>
            <a:pPr marL="620713" lvl="1" indent="-228600" eaLnBrk="1" hangingPunct="1"/>
            <a:endParaRPr lang="en-US" altLang="en-US" sz="3400" smtClean="0"/>
          </a:p>
          <a:p>
            <a:pPr marL="365125" indent="-255588" eaLnBrk="1" hangingPunct="1">
              <a:buFont typeface="Wingdings" pitchFamily="2" charset="2"/>
              <a:buNone/>
            </a:pPr>
            <a:endParaRPr lang="en-US" altLang="en-US" sz="3400" smtClean="0"/>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490663"/>
            <a:ext cx="24098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1171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Door Alarm</a:t>
            </a:r>
            <a:endParaRPr lang="en-CA" dirty="0"/>
          </a:p>
        </p:txBody>
      </p:sp>
      <p:sp>
        <p:nvSpPr>
          <p:cNvPr id="3" name="Content Placeholder 2"/>
          <p:cNvSpPr>
            <a:spLocks noGrp="1"/>
          </p:cNvSpPr>
          <p:nvPr>
            <p:ph idx="1"/>
          </p:nvPr>
        </p:nvSpPr>
        <p:spPr/>
        <p:txBody>
          <a:bodyPr/>
          <a:lstStyle/>
          <a:p>
            <a:r>
              <a:rPr lang="en-US" dirty="0" smtClean="0"/>
              <a:t>Build a Door Alarm</a:t>
            </a:r>
          </a:p>
          <a:p>
            <a:pPr lvl="1"/>
            <a:r>
              <a:rPr lang="en-US" dirty="0" smtClean="0"/>
              <a:t>Secure the Ultrasonic Sensor to the Brick</a:t>
            </a:r>
          </a:p>
          <a:p>
            <a:pPr lvl="1"/>
            <a:r>
              <a:rPr lang="en-US" dirty="0" smtClean="0"/>
              <a:t>Plug the Ultrasonic Sensor into Port 4</a:t>
            </a:r>
          </a:p>
          <a:p>
            <a:endParaRPr lang="en-US" dirty="0"/>
          </a:p>
          <a:p>
            <a:r>
              <a:rPr lang="en-US" dirty="0" smtClean="0"/>
              <a:t>Program the Door Alarm so that it does the following:</a:t>
            </a:r>
          </a:p>
          <a:p>
            <a:pPr lvl="1"/>
            <a:r>
              <a:rPr lang="en-US" dirty="0" smtClean="0"/>
              <a:t>Detect when someone gets closer than 30 cm</a:t>
            </a:r>
          </a:p>
          <a:p>
            <a:pPr lvl="1"/>
            <a:r>
              <a:rPr lang="en-US" dirty="0" smtClean="0"/>
              <a:t>Play any sound/tone/note 3 times when detected</a:t>
            </a:r>
          </a:p>
          <a:p>
            <a:endParaRPr lang="en-US" dirty="0" smtClean="0"/>
          </a:p>
        </p:txBody>
      </p:sp>
    </p:spTree>
    <p:extLst>
      <p:ext uri="{BB962C8B-B14F-4D97-AF65-F5344CB8AC3E}">
        <p14:creationId xmlns:p14="http://schemas.microsoft.com/office/powerpoint/2010/main" val="23535962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Door Alarm Solution</a:t>
            </a:r>
            <a:endParaRPr lang="en-CA" dirty="0"/>
          </a:p>
        </p:txBody>
      </p:sp>
      <p:pic>
        <p:nvPicPr>
          <p:cNvPr id="4" name="Content Placeholder 3"/>
          <p:cNvPicPr>
            <a:picLocks noGrp="1" noChangeAspect="1"/>
          </p:cNvPicPr>
          <p:nvPr>
            <p:ph idx="1"/>
          </p:nvPr>
        </p:nvPicPr>
        <p:blipFill>
          <a:blip r:embed="rId2"/>
          <a:stretch>
            <a:fillRect/>
          </a:stretch>
        </p:blipFill>
        <p:spPr>
          <a:xfrm>
            <a:off x="503648" y="2438400"/>
            <a:ext cx="8106952" cy="2839144"/>
          </a:xfrm>
          <a:prstGeom prst="rect">
            <a:avLst/>
          </a:prstGeom>
        </p:spPr>
      </p:pic>
    </p:spTree>
    <p:extLst>
      <p:ext uri="{BB962C8B-B14F-4D97-AF65-F5344CB8AC3E}">
        <p14:creationId xmlns:p14="http://schemas.microsoft.com/office/powerpoint/2010/main" val="30466438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Block &amp; Mini Rover</a:t>
            </a:r>
            <a:endParaRPr lang="en-CA" dirty="0"/>
          </a:p>
        </p:txBody>
      </p:sp>
      <p:sp>
        <p:nvSpPr>
          <p:cNvPr id="5" name="Text Placeholder 4"/>
          <p:cNvSpPr>
            <a:spLocks noGrp="1"/>
          </p:cNvSpPr>
          <p:nvPr>
            <p:ph type="body" idx="1"/>
          </p:nvPr>
        </p:nvSpPr>
        <p:spPr/>
        <p:txBody>
          <a:bodyPr/>
          <a:lstStyle/>
          <a:p>
            <a:r>
              <a:rPr lang="en-US" dirty="0" smtClean="0"/>
              <a:t>Hands-on Robotics EV3 Level 2, Week 6</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smtClean="0"/>
              <a:t>Buffalo Bumper Car</a:t>
            </a:r>
          </a:p>
          <a:p>
            <a:pPr lvl="1"/>
            <a:r>
              <a:rPr lang="en-US" dirty="0" smtClean="0"/>
              <a:t>Switches</a:t>
            </a:r>
          </a:p>
          <a:p>
            <a:pPr lvl="1"/>
            <a:r>
              <a:rPr lang="en-US" dirty="0" smtClean="0"/>
              <a:t>Loop</a:t>
            </a:r>
          </a:p>
          <a:p>
            <a:pPr lvl="1"/>
            <a:endParaRPr lang="en-US" dirty="0" smtClean="0"/>
          </a:p>
          <a:p>
            <a:r>
              <a:rPr lang="en-US" dirty="0" smtClean="0"/>
              <a:t>Door Alarm</a:t>
            </a:r>
          </a:p>
          <a:p>
            <a:pPr lvl="1"/>
            <a:r>
              <a:rPr lang="en-US" dirty="0" smtClean="0"/>
              <a:t>Loop</a:t>
            </a:r>
          </a:p>
          <a:p>
            <a:pPr lvl="1"/>
            <a:r>
              <a:rPr lang="en-US" dirty="0" smtClean="0"/>
              <a:t>Switch</a:t>
            </a:r>
            <a:endParaRPr lang="en-CA" dirty="0"/>
          </a:p>
        </p:txBody>
      </p:sp>
      <p:pic>
        <p:nvPicPr>
          <p:cNvPr id="6" name="Picture 5" descr="IMG_4863"/>
          <p:cNvPicPr/>
          <p:nvPr/>
        </p:nvPicPr>
        <p:blipFill>
          <a:blip r:embed="rId3">
            <a:extLst>
              <a:ext uri="{28A0092B-C50C-407E-A947-70E740481C1C}">
                <a14:useLocalDpi xmlns:a14="http://schemas.microsoft.com/office/drawing/2010/main" val="0"/>
              </a:ext>
            </a:extLst>
          </a:blip>
          <a:srcRect/>
          <a:stretch>
            <a:fillRect/>
          </a:stretch>
        </p:blipFill>
        <p:spPr bwMode="auto">
          <a:xfrm>
            <a:off x="4292225" y="2209800"/>
            <a:ext cx="3737349" cy="3077817"/>
          </a:xfrm>
          <a:prstGeom prst="rect">
            <a:avLst/>
          </a:prstGeom>
          <a:noFill/>
          <a:ln>
            <a:noFill/>
          </a:ln>
        </p:spPr>
      </p:pic>
    </p:spTree>
    <p:extLst>
      <p:ext uri="{BB962C8B-B14F-4D97-AF65-F5344CB8AC3E}">
        <p14:creationId xmlns:p14="http://schemas.microsoft.com/office/powerpoint/2010/main" val="40921834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My Block</a:t>
            </a:r>
            <a:endParaRPr lang="en-CA" dirty="0"/>
          </a:p>
        </p:txBody>
      </p:sp>
      <p:sp>
        <p:nvSpPr>
          <p:cNvPr id="3" name="Subtitle 2"/>
          <p:cNvSpPr>
            <a:spLocks noGrp="1"/>
          </p:cNvSpPr>
          <p:nvPr>
            <p:ph type="subTitle" idx="1"/>
          </p:nvPr>
        </p:nvSpPr>
        <p:spPr/>
        <p:txBody>
          <a:bodyPr/>
          <a:lstStyle/>
          <a:p>
            <a:r>
              <a:rPr lang="en-US" dirty="0" smtClean="0"/>
              <a:t>My Block</a:t>
            </a:r>
            <a:endParaRPr lang="en-CA" dirty="0"/>
          </a:p>
        </p:txBody>
      </p:sp>
    </p:spTree>
    <p:extLst>
      <p:ext uri="{BB962C8B-B14F-4D97-AF65-F5344CB8AC3E}">
        <p14:creationId xmlns:p14="http://schemas.microsoft.com/office/powerpoint/2010/main" val="24840133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Block</a:t>
            </a:r>
            <a:endParaRPr lang="en-CA" dirty="0"/>
          </a:p>
        </p:txBody>
      </p:sp>
      <p:sp>
        <p:nvSpPr>
          <p:cNvPr id="3" name="Content Placeholder 2"/>
          <p:cNvSpPr>
            <a:spLocks noGrp="1"/>
          </p:cNvSpPr>
          <p:nvPr>
            <p:ph idx="1"/>
          </p:nvPr>
        </p:nvSpPr>
        <p:spPr/>
        <p:txBody>
          <a:bodyPr/>
          <a:lstStyle/>
          <a:p>
            <a:r>
              <a:rPr lang="en-US" dirty="0" smtClean="0"/>
              <a:t>Custom Block</a:t>
            </a:r>
          </a:p>
          <a:p>
            <a:pPr lvl="1"/>
            <a:r>
              <a:rPr lang="en-US" dirty="0" smtClean="0"/>
              <a:t>Can add other blocks</a:t>
            </a:r>
          </a:p>
          <a:p>
            <a:pPr lvl="1"/>
            <a:r>
              <a:rPr lang="en-US" dirty="0" smtClean="0"/>
              <a:t>Useful for long tasks</a:t>
            </a:r>
            <a:endParaRPr lang="en-CA" dirty="0"/>
          </a:p>
        </p:txBody>
      </p:sp>
      <p:pic>
        <p:nvPicPr>
          <p:cNvPr id="4" name="Content Placeholder 3"/>
          <p:cNvPicPr>
            <a:picLocks noChangeAspect="1"/>
          </p:cNvPicPr>
          <p:nvPr/>
        </p:nvPicPr>
        <p:blipFill rotWithShape="1">
          <a:blip r:embed="rId3"/>
          <a:srcRect l="37595" t="7686" r="38795" b="72111"/>
          <a:stretch/>
        </p:blipFill>
        <p:spPr bwMode="auto">
          <a:xfrm>
            <a:off x="5181600" y="1371600"/>
            <a:ext cx="2583595" cy="2014331"/>
          </a:xfrm>
          <a:prstGeom prst="rect">
            <a:avLst/>
          </a:prstGeom>
          <a:noFill/>
          <a:ln w="9525">
            <a:noFill/>
            <a:miter lim="800000"/>
            <a:headEnd/>
            <a:tailEnd/>
          </a:ln>
        </p:spPr>
      </p:pic>
    </p:spTree>
    <p:extLst>
      <p:ext uri="{BB962C8B-B14F-4D97-AF65-F5344CB8AC3E}">
        <p14:creationId xmlns:p14="http://schemas.microsoft.com/office/powerpoint/2010/main" val="20430749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Block</a:t>
            </a:r>
            <a:endParaRPr lang="en-CA" dirty="0"/>
          </a:p>
        </p:txBody>
      </p:sp>
      <p:pic>
        <p:nvPicPr>
          <p:cNvPr id="4" name="Content Placeholder 3"/>
          <p:cNvPicPr>
            <a:picLocks noGrp="1" noChangeAspect="1"/>
          </p:cNvPicPr>
          <p:nvPr>
            <p:ph idx="1"/>
          </p:nvPr>
        </p:nvPicPr>
        <p:blipFill>
          <a:blip r:embed="rId3"/>
          <a:stretch>
            <a:fillRect/>
          </a:stretch>
        </p:blipFill>
        <p:spPr>
          <a:xfrm>
            <a:off x="357854" y="2819400"/>
            <a:ext cx="8306512" cy="2057400"/>
          </a:xfrm>
          <a:prstGeom prst="rect">
            <a:avLst/>
          </a:prstGeom>
        </p:spPr>
      </p:pic>
    </p:spTree>
    <p:extLst>
      <p:ext uri="{BB962C8B-B14F-4D97-AF65-F5344CB8AC3E}">
        <p14:creationId xmlns:p14="http://schemas.microsoft.com/office/powerpoint/2010/main" val="20182396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Block</a:t>
            </a:r>
            <a:endParaRPr lang="en-CA" dirty="0"/>
          </a:p>
        </p:txBody>
      </p:sp>
      <p:pic>
        <p:nvPicPr>
          <p:cNvPr id="4" name="Content Placeholder 3"/>
          <p:cNvPicPr>
            <a:picLocks noGrp="1" noChangeAspect="1"/>
          </p:cNvPicPr>
          <p:nvPr>
            <p:ph idx="1"/>
          </p:nvPr>
        </p:nvPicPr>
        <p:blipFill>
          <a:blip r:embed="rId2"/>
          <a:stretch>
            <a:fillRect/>
          </a:stretch>
        </p:blipFill>
        <p:spPr>
          <a:xfrm>
            <a:off x="1905000" y="1474449"/>
            <a:ext cx="5257800" cy="4709216"/>
          </a:xfrm>
          <a:prstGeom prst="rect">
            <a:avLst/>
          </a:prstGeom>
        </p:spPr>
      </p:pic>
    </p:spTree>
    <p:extLst>
      <p:ext uri="{BB962C8B-B14F-4D97-AF65-F5344CB8AC3E}">
        <p14:creationId xmlns:p14="http://schemas.microsoft.com/office/powerpoint/2010/main" val="35649386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Block</a:t>
            </a:r>
            <a:endParaRPr lang="en-CA" dirty="0"/>
          </a:p>
        </p:txBody>
      </p:sp>
      <p:pic>
        <p:nvPicPr>
          <p:cNvPr id="4" name="Content Placeholder 3"/>
          <p:cNvPicPr>
            <a:picLocks noGrp="1" noChangeAspect="1"/>
          </p:cNvPicPr>
          <p:nvPr>
            <p:ph idx="1"/>
          </p:nvPr>
        </p:nvPicPr>
        <p:blipFill>
          <a:blip r:embed="rId2"/>
          <a:stretch>
            <a:fillRect/>
          </a:stretch>
        </p:blipFill>
        <p:spPr>
          <a:xfrm>
            <a:off x="2088240" y="1600200"/>
            <a:ext cx="4967520" cy="4525963"/>
          </a:xfrm>
          <a:prstGeom prst="rect">
            <a:avLst/>
          </a:prstGeom>
        </p:spPr>
      </p:pic>
    </p:spTree>
    <p:extLst>
      <p:ext uri="{BB962C8B-B14F-4D97-AF65-F5344CB8AC3E}">
        <p14:creationId xmlns:p14="http://schemas.microsoft.com/office/powerpoint/2010/main" val="41912752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Block</a:t>
            </a:r>
            <a:endParaRPr lang="en-CA" dirty="0"/>
          </a:p>
        </p:txBody>
      </p:sp>
      <p:pic>
        <p:nvPicPr>
          <p:cNvPr id="10" name="Content Placeholder 9"/>
          <p:cNvPicPr>
            <a:picLocks noGrp="1" noChangeAspect="1"/>
          </p:cNvPicPr>
          <p:nvPr>
            <p:ph sz="half" idx="1"/>
          </p:nvPr>
        </p:nvPicPr>
        <p:blipFill>
          <a:blip r:embed="rId2"/>
          <a:stretch>
            <a:fillRect/>
          </a:stretch>
        </p:blipFill>
        <p:spPr>
          <a:xfrm>
            <a:off x="618289" y="1752600"/>
            <a:ext cx="7998864" cy="1981200"/>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3048000" y="4115141"/>
            <a:ext cx="3200400" cy="1988949"/>
          </a:xfrm>
          <a:prstGeom prst="rect">
            <a:avLst/>
          </a:prstGeom>
        </p:spPr>
      </p:pic>
    </p:spTree>
    <p:extLst>
      <p:ext uri="{BB962C8B-B14F-4D97-AF65-F5344CB8AC3E}">
        <p14:creationId xmlns:p14="http://schemas.microsoft.com/office/powerpoint/2010/main" val="1394035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pPr eaLnBrk="1" hangingPunct="1"/>
            <a:r>
              <a:rPr lang="en-US" altLang="en-US" smtClean="0"/>
              <a:t>Absences </a:t>
            </a:r>
          </a:p>
        </p:txBody>
      </p:sp>
      <p:sp>
        <p:nvSpPr>
          <p:cNvPr id="11267" name="Rectangle 3"/>
          <p:cNvSpPr>
            <a:spLocks noGrp="1"/>
          </p:cNvSpPr>
          <p:nvPr>
            <p:ph type="body" idx="1"/>
          </p:nvPr>
        </p:nvSpPr>
        <p:spPr/>
        <p:txBody>
          <a:bodyPr/>
          <a:lstStyle/>
          <a:p>
            <a:pPr eaLnBrk="1" hangingPunct="1"/>
            <a:r>
              <a:rPr lang="en-US" altLang="en-US" sz="2800" dirty="0" smtClean="0"/>
              <a:t>Let the instructor know one class before you are going to be absent</a:t>
            </a:r>
          </a:p>
          <a:p>
            <a:pPr lvl="1" eaLnBrk="1" hangingPunct="1"/>
            <a:r>
              <a:rPr lang="en-US" altLang="en-US" sz="2700" dirty="0" smtClean="0"/>
              <a:t>If it is an unexpected absence, let the instructor know as soon as possible</a:t>
            </a:r>
          </a:p>
        </p:txBody>
      </p:sp>
    </p:spTree>
    <p:extLst>
      <p:ext uri="{BB962C8B-B14F-4D97-AF65-F5344CB8AC3E}">
        <p14:creationId xmlns:p14="http://schemas.microsoft.com/office/powerpoint/2010/main" val="33583437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Mini Rover</a:t>
            </a:r>
            <a:endParaRPr lang="en-CA" dirty="0"/>
          </a:p>
        </p:txBody>
      </p:sp>
      <p:sp>
        <p:nvSpPr>
          <p:cNvPr id="6" name="Content Placeholder 5"/>
          <p:cNvSpPr>
            <a:spLocks noGrp="1"/>
          </p:cNvSpPr>
          <p:nvPr>
            <p:ph idx="1"/>
          </p:nvPr>
        </p:nvSpPr>
        <p:spPr/>
        <p:txBody>
          <a:bodyPr/>
          <a:lstStyle/>
          <a:p>
            <a:r>
              <a:rPr lang="en-US" dirty="0" smtClean="0"/>
              <a:t>Build the Mini Rover </a:t>
            </a:r>
            <a:r>
              <a:rPr lang="en-US" dirty="0"/>
              <a:t>from the Hands-on Robotics EV3 2 Project Instructions pdf</a:t>
            </a:r>
          </a:p>
          <a:p>
            <a:endParaRPr lang="en-US" dirty="0"/>
          </a:p>
          <a:p>
            <a:r>
              <a:rPr lang="en-US" dirty="0" smtClean="0"/>
              <a:t>Program the Mini Rover</a:t>
            </a:r>
          </a:p>
          <a:p>
            <a:pPr lvl="1"/>
            <a:r>
              <a:rPr lang="en-US" dirty="0" smtClean="0"/>
              <a:t>Control the rover using the Brick</a:t>
            </a:r>
          </a:p>
          <a:p>
            <a:pPr lvl="1"/>
            <a:r>
              <a:rPr lang="en-US" dirty="0" smtClean="0"/>
              <a:t>Left button turns left</a:t>
            </a:r>
          </a:p>
          <a:p>
            <a:pPr lvl="1"/>
            <a:r>
              <a:rPr lang="en-US" dirty="0" smtClean="0"/>
              <a:t>Middle button goes straight</a:t>
            </a:r>
          </a:p>
          <a:p>
            <a:pPr lvl="1"/>
            <a:r>
              <a:rPr lang="en-US" dirty="0" smtClean="0"/>
              <a:t>Right button turns right</a:t>
            </a:r>
          </a:p>
        </p:txBody>
      </p:sp>
    </p:spTree>
    <p:extLst>
      <p:ext uri="{BB962C8B-B14F-4D97-AF65-F5344CB8AC3E}">
        <p14:creationId xmlns:p14="http://schemas.microsoft.com/office/powerpoint/2010/main" val="35023467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Rover Solution</a:t>
            </a:r>
            <a:endParaRPr lang="en-CA" dirty="0"/>
          </a:p>
        </p:txBody>
      </p:sp>
      <p:pic>
        <p:nvPicPr>
          <p:cNvPr id="4" name="Content Placeholder 3"/>
          <p:cNvPicPr>
            <a:picLocks noGrp="1" noChangeAspect="1"/>
          </p:cNvPicPr>
          <p:nvPr>
            <p:ph idx="1"/>
          </p:nvPr>
        </p:nvPicPr>
        <p:blipFill>
          <a:blip r:embed="rId2"/>
          <a:stretch>
            <a:fillRect/>
          </a:stretch>
        </p:blipFill>
        <p:spPr>
          <a:xfrm>
            <a:off x="2133600" y="1447800"/>
            <a:ext cx="4817265" cy="4830129"/>
          </a:xfrm>
          <a:prstGeom prst="rect">
            <a:avLst/>
          </a:prstGeom>
        </p:spPr>
      </p:pic>
    </p:spTree>
    <p:extLst>
      <p:ext uri="{BB962C8B-B14F-4D97-AF65-F5344CB8AC3E}">
        <p14:creationId xmlns:p14="http://schemas.microsoft.com/office/powerpoint/2010/main" val="4131213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 Golf &amp; Challenge</a:t>
            </a:r>
            <a:endParaRPr lang="en-CA" dirty="0"/>
          </a:p>
        </p:txBody>
      </p:sp>
      <p:sp>
        <p:nvSpPr>
          <p:cNvPr id="5" name="Text Placeholder 4"/>
          <p:cNvSpPr>
            <a:spLocks noGrp="1"/>
          </p:cNvSpPr>
          <p:nvPr>
            <p:ph type="body" idx="1"/>
          </p:nvPr>
        </p:nvSpPr>
        <p:spPr/>
        <p:txBody>
          <a:bodyPr/>
          <a:lstStyle/>
          <a:p>
            <a:r>
              <a:rPr lang="en-US" dirty="0" smtClean="0"/>
              <a:t>Hands-on Robotics EV3 Level 2, Week 7</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Review</a:t>
            </a:r>
            <a:endParaRPr lang="en-CA" dirty="0"/>
          </a:p>
        </p:txBody>
      </p:sp>
      <p:sp>
        <p:nvSpPr>
          <p:cNvPr id="5" name="Content Placeholder 4"/>
          <p:cNvSpPr>
            <a:spLocks noGrp="1"/>
          </p:cNvSpPr>
          <p:nvPr>
            <p:ph idx="1"/>
          </p:nvPr>
        </p:nvSpPr>
        <p:spPr/>
        <p:txBody>
          <a:bodyPr/>
          <a:lstStyle/>
          <a:p>
            <a:r>
              <a:rPr lang="en-US" dirty="0" smtClean="0"/>
              <a:t>My Block</a:t>
            </a:r>
          </a:p>
          <a:p>
            <a:endParaRPr lang="en-US" dirty="0"/>
          </a:p>
          <a:p>
            <a:r>
              <a:rPr lang="en-US" dirty="0" smtClean="0"/>
              <a:t>Mini Rover</a:t>
            </a:r>
          </a:p>
          <a:p>
            <a:pPr lvl="1"/>
            <a:r>
              <a:rPr lang="en-US" dirty="0" smtClean="0"/>
              <a:t>Switch</a:t>
            </a:r>
            <a:endParaRPr lang="en-CA" dirty="0"/>
          </a:p>
        </p:txBody>
      </p:sp>
      <p:pic>
        <p:nvPicPr>
          <p:cNvPr id="6" name="Content Placeholder 3"/>
          <p:cNvPicPr>
            <a:picLocks noChangeAspect="1"/>
          </p:cNvPicPr>
          <p:nvPr/>
        </p:nvPicPr>
        <p:blipFill rotWithShape="1">
          <a:blip r:embed="rId3"/>
          <a:srcRect l="37595" t="7686" r="38795" b="72111"/>
          <a:stretch/>
        </p:blipFill>
        <p:spPr bwMode="auto">
          <a:xfrm>
            <a:off x="5257800" y="1358348"/>
            <a:ext cx="2583595" cy="2014331"/>
          </a:xfrm>
          <a:prstGeom prst="rect">
            <a:avLst/>
          </a:prstGeom>
          <a:noFill/>
          <a:ln w="9525">
            <a:noFill/>
            <a:miter lim="800000"/>
            <a:headEnd/>
            <a:tailEnd/>
          </a:ln>
        </p:spPr>
      </p:pic>
      <p:pic>
        <p:nvPicPr>
          <p:cNvPr id="6146" name="Picture 2" descr="C:\Users\Carmen\Desktop\LogicFusion\LogicFusion Updated\Hands on Robotics EV3\Hands-on Robotics EV3 CAV\HTMLVersion\images\minirover\image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828" y="3692349"/>
            <a:ext cx="3665537" cy="224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0346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Golf</a:t>
            </a:r>
            <a:endParaRPr lang="en-CA" dirty="0"/>
          </a:p>
        </p:txBody>
      </p:sp>
      <p:sp>
        <p:nvSpPr>
          <p:cNvPr id="3" name="Content Placeholder 2"/>
          <p:cNvSpPr>
            <a:spLocks noGrp="1"/>
          </p:cNvSpPr>
          <p:nvPr>
            <p:ph idx="1"/>
          </p:nvPr>
        </p:nvSpPr>
        <p:spPr/>
        <p:txBody>
          <a:bodyPr/>
          <a:lstStyle/>
          <a:p>
            <a:r>
              <a:rPr lang="en-US" dirty="0" smtClean="0"/>
              <a:t>Build the Mini Golf </a:t>
            </a:r>
            <a:r>
              <a:rPr lang="en-US" dirty="0"/>
              <a:t>from the Hands-on Robotics EV3 2 Project Instructions pdf</a:t>
            </a:r>
          </a:p>
          <a:p>
            <a:endParaRPr lang="en-US" dirty="0" smtClean="0"/>
          </a:p>
          <a:p>
            <a:r>
              <a:rPr lang="en-US" dirty="0" smtClean="0"/>
              <a:t>Program the Mini Golf</a:t>
            </a:r>
          </a:p>
          <a:p>
            <a:pPr lvl="1"/>
            <a:r>
              <a:rPr lang="en-US" dirty="0" smtClean="0"/>
              <a:t>Left button swings soft</a:t>
            </a:r>
          </a:p>
          <a:p>
            <a:pPr lvl="1"/>
            <a:r>
              <a:rPr lang="en-US" dirty="0" smtClean="0"/>
              <a:t>Middle button swings medium</a:t>
            </a:r>
          </a:p>
          <a:p>
            <a:pPr lvl="1"/>
            <a:r>
              <a:rPr lang="en-US" dirty="0" smtClean="0"/>
              <a:t>Right button swings hard</a:t>
            </a:r>
            <a:endParaRPr lang="en-CA" dirty="0"/>
          </a:p>
        </p:txBody>
      </p:sp>
    </p:spTree>
    <p:extLst>
      <p:ext uri="{BB962C8B-B14F-4D97-AF65-F5344CB8AC3E}">
        <p14:creationId xmlns:p14="http://schemas.microsoft.com/office/powerpoint/2010/main" val="33915959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Golf Solution</a:t>
            </a:r>
            <a:endParaRPr lang="en-CA" dirty="0"/>
          </a:p>
        </p:txBody>
      </p:sp>
      <p:pic>
        <p:nvPicPr>
          <p:cNvPr id="4" name="Content Placeholder 3"/>
          <p:cNvPicPr>
            <a:picLocks noGrp="1" noChangeAspect="1"/>
          </p:cNvPicPr>
          <p:nvPr>
            <p:ph idx="1"/>
          </p:nvPr>
        </p:nvPicPr>
        <p:blipFill>
          <a:blip r:embed="rId2"/>
          <a:stretch>
            <a:fillRect/>
          </a:stretch>
        </p:blipFill>
        <p:spPr>
          <a:xfrm>
            <a:off x="1555688" y="1600200"/>
            <a:ext cx="6032624" cy="4525963"/>
          </a:xfrm>
          <a:prstGeom prst="rect">
            <a:avLst/>
          </a:prstGeom>
        </p:spPr>
      </p:pic>
    </p:spTree>
    <p:extLst>
      <p:ext uri="{BB962C8B-B14F-4D97-AF65-F5344CB8AC3E}">
        <p14:creationId xmlns:p14="http://schemas.microsoft.com/office/powerpoint/2010/main" val="14575482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CA" dirty="0"/>
          </a:p>
        </p:txBody>
      </p:sp>
      <p:sp>
        <p:nvSpPr>
          <p:cNvPr id="3" name="Content Placeholder 2"/>
          <p:cNvSpPr>
            <a:spLocks noGrp="1"/>
          </p:cNvSpPr>
          <p:nvPr>
            <p:ph idx="1"/>
          </p:nvPr>
        </p:nvSpPr>
        <p:spPr/>
        <p:txBody>
          <a:bodyPr/>
          <a:lstStyle/>
          <a:p>
            <a:r>
              <a:rPr lang="en-US" dirty="0" smtClean="0"/>
              <a:t>Choose one of the projects we have done before </a:t>
            </a:r>
            <a:r>
              <a:rPr lang="en-US" dirty="0"/>
              <a:t>from the Hands-on Robotics EV3 2 Project Instructions pdf</a:t>
            </a:r>
          </a:p>
          <a:p>
            <a:endParaRPr lang="en-US" dirty="0" smtClean="0"/>
          </a:p>
          <a:p>
            <a:r>
              <a:rPr lang="en-US" dirty="0" smtClean="0"/>
              <a:t>Create a My Block to use in the program</a:t>
            </a:r>
          </a:p>
          <a:p>
            <a:pPr lvl="1"/>
            <a:r>
              <a:rPr lang="en-US" dirty="0" smtClean="0"/>
              <a:t>Feel free to add sounds, display, or your own personal touch to the programs</a:t>
            </a:r>
            <a:endParaRPr lang="en-CA" dirty="0"/>
          </a:p>
        </p:txBody>
      </p:sp>
    </p:spTree>
    <p:extLst>
      <p:ext uri="{BB962C8B-B14F-4D97-AF65-F5344CB8AC3E}">
        <p14:creationId xmlns:p14="http://schemas.microsoft.com/office/powerpoint/2010/main" val="16359750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Project</a:t>
            </a:r>
            <a:endParaRPr lang="en-CA" dirty="0"/>
          </a:p>
        </p:txBody>
      </p:sp>
      <p:sp>
        <p:nvSpPr>
          <p:cNvPr id="5" name="Text Placeholder 4"/>
          <p:cNvSpPr>
            <a:spLocks noGrp="1"/>
          </p:cNvSpPr>
          <p:nvPr>
            <p:ph type="body" idx="1"/>
          </p:nvPr>
        </p:nvSpPr>
        <p:spPr/>
        <p:txBody>
          <a:bodyPr/>
          <a:lstStyle/>
          <a:p>
            <a:r>
              <a:rPr lang="en-US" dirty="0" smtClean="0"/>
              <a:t>Hands-on Robotics EV3 Level 2, Week 8</a:t>
            </a:r>
            <a:endParaRPr lang="en-CA" dirty="0"/>
          </a:p>
        </p:txBody>
      </p:sp>
    </p:spTree>
    <p:extLst>
      <p:ext uri="{BB962C8B-B14F-4D97-AF65-F5344CB8AC3E}">
        <p14:creationId xmlns:p14="http://schemas.microsoft.com/office/powerpoint/2010/main" val="26055761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Project – Design a Robot</a:t>
            </a:r>
            <a:endParaRPr lang="en-CA" dirty="0"/>
          </a:p>
        </p:txBody>
      </p:sp>
      <p:sp>
        <p:nvSpPr>
          <p:cNvPr id="5" name="Content Placeholder 4"/>
          <p:cNvSpPr>
            <a:spLocks noGrp="1"/>
          </p:cNvSpPr>
          <p:nvPr>
            <p:ph sz="half" idx="1"/>
          </p:nvPr>
        </p:nvSpPr>
        <p:spPr/>
        <p:txBody>
          <a:bodyPr/>
          <a:lstStyle/>
          <a:p>
            <a:r>
              <a:rPr lang="en-US" dirty="0" smtClean="0"/>
              <a:t>Design your very own robot</a:t>
            </a:r>
          </a:p>
          <a:p>
            <a:pPr lvl="1"/>
            <a:r>
              <a:rPr lang="en-US" dirty="0" smtClean="0"/>
              <a:t>Plan how you want it to look</a:t>
            </a:r>
          </a:p>
          <a:p>
            <a:pPr lvl="1"/>
            <a:r>
              <a:rPr lang="en-US" dirty="0" smtClean="0"/>
              <a:t>Build the robot</a:t>
            </a:r>
          </a:p>
          <a:p>
            <a:pPr lvl="1"/>
            <a:r>
              <a:rPr lang="en-US" dirty="0" smtClean="0"/>
              <a:t>Make sure to include sensors and motors to the program</a:t>
            </a:r>
          </a:p>
          <a:p>
            <a:pPr lvl="1"/>
            <a:r>
              <a:rPr lang="en-US" dirty="0" smtClean="0"/>
              <a:t>Be creative!</a:t>
            </a:r>
          </a:p>
        </p:txBody>
      </p:sp>
      <p:sp>
        <p:nvSpPr>
          <p:cNvPr id="7" name="Content Placeholder 6"/>
          <p:cNvSpPr>
            <a:spLocks noGrp="1"/>
          </p:cNvSpPr>
          <p:nvPr>
            <p:ph sz="half" idx="2"/>
          </p:nvPr>
        </p:nvSpPr>
        <p:spPr/>
        <p:txBody>
          <a:bodyPr/>
          <a:lstStyle/>
          <a:p>
            <a:r>
              <a:rPr lang="en-US" dirty="0" smtClean="0"/>
              <a:t>Program </a:t>
            </a:r>
            <a:r>
              <a:rPr lang="en-US" dirty="0"/>
              <a:t>the robot</a:t>
            </a:r>
          </a:p>
          <a:p>
            <a:pPr lvl="1"/>
            <a:r>
              <a:rPr lang="en-US" dirty="0"/>
              <a:t>Use at least 7 blocks</a:t>
            </a:r>
            <a:endParaRPr lang="en-CA" dirty="0"/>
          </a:p>
          <a:p>
            <a:endParaRPr lang="en-CA" dirty="0"/>
          </a:p>
        </p:txBody>
      </p:sp>
      <p:pic>
        <p:nvPicPr>
          <p:cNvPr id="6" name="Picture 2" descr="http://www.erichuang.com/uploads/1/4/8/2/14828090/652998426_orig.png?29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643809"/>
            <a:ext cx="3499485" cy="402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268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LFslideTemplate">
  <a:themeElements>
    <a:clrScheme name="LF">
      <a:dk1>
        <a:sysClr val="windowText" lastClr="000000"/>
      </a:dk1>
      <a:lt1>
        <a:srgbClr val="FFFFFF"/>
      </a:lt1>
      <a:dk2>
        <a:srgbClr val="C0E399"/>
      </a:dk2>
      <a:lt2>
        <a:srgbClr val="FFFFFF"/>
      </a:lt2>
      <a:accent1>
        <a:srgbClr val="003300"/>
      </a:accent1>
      <a:accent2>
        <a:srgbClr val="008000"/>
      </a:accent2>
      <a:accent3>
        <a:srgbClr val="33CC33"/>
      </a:accent3>
      <a:accent4>
        <a:srgbClr val="66FF66"/>
      </a:accent4>
      <a:accent5>
        <a:srgbClr val="99FF99"/>
      </a:accent5>
      <a:accent6>
        <a:srgbClr val="CCFFCC"/>
      </a:accent6>
      <a:hlink>
        <a:srgbClr val="00B050"/>
      </a:hlink>
      <a:folHlink>
        <a:srgbClr val="00B050"/>
      </a:folHlink>
    </a:clrScheme>
    <a:fontScheme name="LF">
      <a:majorFont>
        <a:latin typeface="Tekton Pro"/>
        <a:ea typeface=""/>
        <a:cs typeface=""/>
      </a:majorFont>
      <a:minorFont>
        <a:latin typeface="Tekton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LFslideTemplate</Template>
  <TotalTime>5169</TotalTime>
  <Words>2228</Words>
  <Application>Microsoft Office PowerPoint</Application>
  <PresentationFormat>On-screen Show (4:3)</PresentationFormat>
  <Paragraphs>444</Paragraphs>
  <Slides>98</Slides>
  <Notes>44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98</vt:i4>
      </vt:variant>
    </vt:vector>
  </HeadingPairs>
  <TitlesOfParts>
    <vt:vector size="101" baseType="lpstr">
      <vt:lpstr>LFslideTemplate</vt:lpstr>
      <vt:lpstr>Image</vt:lpstr>
      <vt:lpstr>Bitmap Image</vt:lpstr>
      <vt:lpstr>LogicFusion’s Hands-on Robotics EV3 Level 2!</vt:lpstr>
      <vt:lpstr>Orientation Agenda</vt:lpstr>
      <vt:lpstr>Introductions</vt:lpstr>
      <vt:lpstr>General Class Rules</vt:lpstr>
      <vt:lpstr>Respect</vt:lpstr>
      <vt:lpstr>Talking</vt:lpstr>
      <vt:lpstr>Asking Questions</vt:lpstr>
      <vt:lpstr>Participation</vt:lpstr>
      <vt:lpstr>Absences </vt:lpstr>
      <vt:lpstr>Working with the Lego</vt:lpstr>
      <vt:lpstr>8 Weeks Summary</vt:lpstr>
      <vt:lpstr>Evaluations – Grading</vt:lpstr>
      <vt:lpstr>LogicFusion Account</vt:lpstr>
      <vt:lpstr>An Introduction</vt:lpstr>
      <vt:lpstr>Motors</vt:lpstr>
      <vt:lpstr>Sensors</vt:lpstr>
      <vt:lpstr>EV3 Brick</vt:lpstr>
      <vt:lpstr>Build the Base Car</vt:lpstr>
      <vt:lpstr>EV3 Software</vt:lpstr>
      <vt:lpstr>One Motor</vt:lpstr>
      <vt:lpstr>The Canvas</vt:lpstr>
      <vt:lpstr>Large Motor</vt:lpstr>
      <vt:lpstr>Large Motor</vt:lpstr>
      <vt:lpstr>Two Motors</vt:lpstr>
      <vt:lpstr>Move Steering</vt:lpstr>
      <vt:lpstr>Move Steering</vt:lpstr>
      <vt:lpstr>Activity 1</vt:lpstr>
      <vt:lpstr>Activity 2</vt:lpstr>
      <vt:lpstr>Activity 3</vt:lpstr>
      <vt:lpstr>Activity 4</vt:lpstr>
      <vt:lpstr>Activity 5</vt:lpstr>
      <vt:lpstr>Activity 6</vt:lpstr>
      <vt:lpstr>Activity 7</vt:lpstr>
      <vt:lpstr>Activity 8</vt:lpstr>
      <vt:lpstr>Waits &amp; Loops</vt:lpstr>
      <vt:lpstr>Review</vt:lpstr>
      <vt:lpstr>Wait</vt:lpstr>
      <vt:lpstr>Wait</vt:lpstr>
      <vt:lpstr>Wait</vt:lpstr>
      <vt:lpstr>Wait</vt:lpstr>
      <vt:lpstr>Top Spinner</vt:lpstr>
      <vt:lpstr>Top Spinner Program Solution</vt:lpstr>
      <vt:lpstr>Loop</vt:lpstr>
      <vt:lpstr>Loop</vt:lpstr>
      <vt:lpstr>Top Spinner</vt:lpstr>
      <vt:lpstr>Top Spinner Solution (with a loop)</vt:lpstr>
      <vt:lpstr>Top Spinner Solution (without a loop)</vt:lpstr>
      <vt:lpstr>Sound Block &amp; Sensors</vt:lpstr>
      <vt:lpstr>Review</vt:lpstr>
      <vt:lpstr>Sound</vt:lpstr>
      <vt:lpstr>Sound Block</vt:lpstr>
      <vt:lpstr>Sound Block</vt:lpstr>
      <vt:lpstr>BeatBox</vt:lpstr>
      <vt:lpstr>BeatBox Sample Solution</vt:lpstr>
      <vt:lpstr>Sensors</vt:lpstr>
      <vt:lpstr>Sensors – Brick Buttons</vt:lpstr>
      <vt:lpstr>Sensors – Brick Buttons</vt:lpstr>
      <vt:lpstr>Sound Board</vt:lpstr>
      <vt:lpstr>Sound Board Sample Solution</vt:lpstr>
      <vt:lpstr>Sensors – Touch Sensor</vt:lpstr>
      <vt:lpstr>Sensors – Touch Sensor</vt:lpstr>
      <vt:lpstr>Button Controlled Motor</vt:lpstr>
      <vt:lpstr>Button Controlled Motor Solution</vt:lpstr>
      <vt:lpstr>Sensors - Ultrasonic</vt:lpstr>
      <vt:lpstr>Sensors - Ultrasonic</vt:lpstr>
      <vt:lpstr>Colour Sensor &amp; Switches</vt:lpstr>
      <vt:lpstr>Review</vt:lpstr>
      <vt:lpstr>Colour</vt:lpstr>
      <vt:lpstr>Sensors – Colour Sensor</vt:lpstr>
      <vt:lpstr>Sensors – Colour Sensor</vt:lpstr>
      <vt:lpstr>Switches</vt:lpstr>
      <vt:lpstr>Switches</vt:lpstr>
      <vt:lpstr>Switches</vt:lpstr>
      <vt:lpstr>Colour Scanner</vt:lpstr>
      <vt:lpstr>Colour Scanner Solution</vt:lpstr>
      <vt:lpstr>Buffalo Bumper Car  &amp; Door Alarm</vt:lpstr>
      <vt:lpstr>Review</vt:lpstr>
      <vt:lpstr>Buffalo Bumper Car</vt:lpstr>
      <vt:lpstr>Buffalo Bumper Car Solution</vt:lpstr>
      <vt:lpstr>Door Alarm</vt:lpstr>
      <vt:lpstr>Door Alarm Solution</vt:lpstr>
      <vt:lpstr>My Block &amp; Mini Rover</vt:lpstr>
      <vt:lpstr>Review</vt:lpstr>
      <vt:lpstr>My Block</vt:lpstr>
      <vt:lpstr>My Block</vt:lpstr>
      <vt:lpstr>My Block</vt:lpstr>
      <vt:lpstr>My Block</vt:lpstr>
      <vt:lpstr>My Block</vt:lpstr>
      <vt:lpstr>My Block</vt:lpstr>
      <vt:lpstr>Mini Rover</vt:lpstr>
      <vt:lpstr>Mini Rover Solution</vt:lpstr>
      <vt:lpstr>Mini Golf &amp; Challenge</vt:lpstr>
      <vt:lpstr>Review</vt:lpstr>
      <vt:lpstr>Mini Golf</vt:lpstr>
      <vt:lpstr>Mini Golf Solution</vt:lpstr>
      <vt:lpstr>Challenge!</vt:lpstr>
      <vt:lpstr>Final Project</vt:lpstr>
      <vt:lpstr>Final Project – Design a Robot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LogicFusion’s Hands-on Robotics EV3 Level 2!</dc:title>
  <dc:creator>Carmen</dc:creator>
  <cp:lastModifiedBy>Carmen</cp:lastModifiedBy>
  <cp:revision>31</cp:revision>
  <dcterms:created xsi:type="dcterms:W3CDTF">2016-09-12T22:10:40Z</dcterms:created>
  <dcterms:modified xsi:type="dcterms:W3CDTF">2016-09-21T00:55:33Z</dcterms:modified>
</cp:coreProperties>
</file>